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5d868fddf_0_1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5d868fddf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55d868fddf_0_2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55d868fddf_0_2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5d868fddf_0_1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55d868fddf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5d868fddf_0_1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5d868fddf_0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55d868fddf_0_1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55d868fddf_0_1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557e89d3e3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557e89d3e3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dk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hyperlink" Target="https://creativecommons.org/licenses/by-sa/4.0/legalcod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law.cornell.edu/uscode/text/17/107" TargetMode="External"/><Relationship Id="rId4" Type="http://schemas.openxmlformats.org/officeDocument/2006/relationships/hyperlink" Target="https://www.law.cornell.edu/uscode/text/17/107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creativecommons.org/licenses/by-sa/4.0/legalcode" TargetMode="External"/><Relationship Id="rId4" Type="http://schemas.openxmlformats.org/officeDocument/2006/relationships/hyperlink" Target="http://opencontent.org/definition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en.unesco.org/themes/building-knowledge-societies/oer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creativecommons.org/licenses/by-sa/4.0/legalcode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creativecommons.org/licenses/by-sa/4.0/legalcode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5.png"/><Relationship Id="rId6" Type="http://schemas.openxmlformats.org/officeDocument/2006/relationships/image" Target="../media/image4.png"/><Relationship Id="rId7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2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4"/>
                </a:solidFill>
              </a:rPr>
              <a:t>The copyright spectrum</a:t>
            </a:r>
            <a:endParaRPr>
              <a:solidFill>
                <a:schemeClr val="accent4"/>
              </a:solidFill>
            </a:endParaRPr>
          </a:p>
        </p:txBody>
      </p:sp>
      <p:sp>
        <p:nvSpPr>
          <p:cNvPr id="55" name="Google Shape;55;p13" title="Graphic representing the copyright spectrum for &quot;all rights reserved&quot; to full open"/>
          <p:cNvSpPr txBox="1"/>
          <p:nvPr>
            <p:ph idx="1" type="body"/>
          </p:nvPr>
        </p:nvSpPr>
        <p:spPr>
          <a:xfrm>
            <a:off x="1354800" y="1460975"/>
            <a:ext cx="6434400" cy="30402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0">
                <a:solidFill>
                  <a:srgbClr val="000000"/>
                </a:solidFill>
              </a:rPr>
              <a:t>© </a:t>
            </a:r>
            <a:r>
              <a:rPr b="1" lang="en" sz="18000">
                <a:solidFill>
                  <a:schemeClr val="dk2"/>
                </a:solidFill>
              </a:rPr>
              <a:t>?</a:t>
            </a:r>
            <a:endParaRPr b="1" sz="18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https://mirrors.creativecommons.org/presskit/icons/publicdomain.large.png"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07300" y="2093525"/>
            <a:ext cx="1798650" cy="179865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-24300" y="4721125"/>
            <a:ext cx="9192600" cy="3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2"/>
                </a:solidFill>
              </a:rPr>
              <a:t>These slides were created by Pamela Thielman for the Baruch College Center for Teaching and Learning. Unless otherwise indicated all material is licensed under a </a:t>
            </a:r>
            <a:r>
              <a:rPr lang="en" sz="1000" u="sng">
                <a:solidFill>
                  <a:schemeClr val="lt2"/>
                </a:solidFill>
                <a:hlinkClick r:id="rId4"/>
              </a:rPr>
              <a:t>Creative Commons BY-SA 4.0 license</a:t>
            </a:r>
            <a:r>
              <a:rPr lang="en" sz="1000">
                <a:solidFill>
                  <a:schemeClr val="lt2"/>
                </a:solidFill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3258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Fair use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975150"/>
            <a:ext cx="8520600" cy="394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accent5"/>
                </a:solidFill>
                <a:hlinkClick r:id="rId3"/>
              </a:rPr>
              <a:t>17 USC 107</a:t>
            </a:r>
            <a:endParaRPr sz="2000" u="sng">
              <a:solidFill>
                <a:schemeClr val="accent5"/>
              </a:solidFill>
              <a:hlinkClick r:id="rId4"/>
            </a:endParaRPr>
          </a:p>
          <a:p>
            <a:pPr indent="0" lvl="0" marL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2"/>
                </a:solidFill>
              </a:rPr>
              <a:t>“...the factors to be considered shall include—</a:t>
            </a:r>
            <a:endParaRPr sz="2000">
              <a:solidFill>
                <a:schemeClr val="accen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accent2"/>
              </a:solidFill>
            </a:endParaRPr>
          </a:p>
          <a:p>
            <a:pPr indent="-355600" lvl="0" marL="45720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AutoNum type="arabicPeriod"/>
            </a:pPr>
            <a:r>
              <a:rPr lang="en" sz="2000">
                <a:solidFill>
                  <a:schemeClr val="accent2"/>
                </a:solidFill>
              </a:rPr>
              <a:t>the purpose and character of the use, including whether such use is of a commercial nature or is for nonprofit educational purposes;</a:t>
            </a:r>
            <a:endParaRPr sz="2000">
              <a:solidFill>
                <a:schemeClr val="accent2"/>
              </a:solidFill>
            </a:endParaRPr>
          </a:p>
          <a:p>
            <a:pPr indent="-355600" lvl="0" marL="45720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AutoNum type="arabicPeriod"/>
            </a:pPr>
            <a:r>
              <a:rPr lang="en" sz="2000">
                <a:solidFill>
                  <a:schemeClr val="accent2"/>
                </a:solidFill>
              </a:rPr>
              <a:t>the nature of the copyrighted work;</a:t>
            </a:r>
            <a:endParaRPr sz="2000">
              <a:solidFill>
                <a:schemeClr val="accent2"/>
              </a:solidFill>
            </a:endParaRPr>
          </a:p>
          <a:p>
            <a:pPr indent="-355600" lvl="0" marL="45720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AutoNum type="arabicPeriod"/>
            </a:pPr>
            <a:r>
              <a:rPr lang="en" sz="2000">
                <a:solidFill>
                  <a:schemeClr val="accent2"/>
                </a:solidFill>
              </a:rPr>
              <a:t>the amount and substantiality of the portion used in relation to the copyrighted work as a whole; and</a:t>
            </a:r>
            <a:endParaRPr sz="2000">
              <a:solidFill>
                <a:schemeClr val="accent2"/>
              </a:solidFill>
            </a:endParaRPr>
          </a:p>
          <a:p>
            <a:pPr indent="-355600" lvl="0" marL="45720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AutoNum type="arabicPeriod"/>
            </a:pPr>
            <a:r>
              <a:rPr lang="en" sz="2000">
                <a:solidFill>
                  <a:schemeClr val="accent2"/>
                </a:solidFill>
              </a:rPr>
              <a:t>the effect of the use upon the potential market for or value of the copyrighted work.”</a:t>
            </a:r>
            <a:endParaRPr sz="2000">
              <a:solidFill>
                <a:schemeClr val="accent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325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Defining OER with the </a:t>
            </a:r>
            <a:r>
              <a:rPr lang="en">
                <a:solidFill>
                  <a:schemeClr val="accent4"/>
                </a:solidFill>
              </a:rPr>
              <a:t>5 Rs</a:t>
            </a:r>
            <a:endParaRPr>
              <a:solidFill>
                <a:schemeClr val="accent4"/>
              </a:solidFill>
            </a:endParaRPr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017725"/>
            <a:ext cx="8520600" cy="402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4"/>
                </a:solidFill>
              </a:rPr>
              <a:t>Retain </a:t>
            </a:r>
            <a:r>
              <a:rPr lang="en" sz="2000">
                <a:solidFill>
                  <a:schemeClr val="accent2"/>
                </a:solidFill>
              </a:rPr>
              <a:t>- make, own, and control copies of the content</a:t>
            </a:r>
            <a:endParaRPr sz="2000">
              <a:solidFill>
                <a:schemeClr val="accent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4"/>
                </a:solidFill>
              </a:rPr>
              <a:t>Reuse </a:t>
            </a:r>
            <a:r>
              <a:rPr lang="en" sz="2000">
                <a:solidFill>
                  <a:schemeClr val="accent2"/>
                </a:solidFill>
              </a:rPr>
              <a:t>- use the content in a wide range of ways</a:t>
            </a:r>
            <a:endParaRPr sz="2000">
              <a:solidFill>
                <a:schemeClr val="accent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4"/>
                </a:solidFill>
              </a:rPr>
              <a:t>Revise </a:t>
            </a:r>
            <a:r>
              <a:rPr lang="en" sz="2000">
                <a:solidFill>
                  <a:schemeClr val="accent2"/>
                </a:solidFill>
              </a:rPr>
              <a:t>- adapt, adjust, modify, or alter the content itself</a:t>
            </a:r>
            <a:endParaRPr sz="2000">
              <a:solidFill>
                <a:schemeClr val="accent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4"/>
                </a:solidFill>
              </a:rPr>
              <a:t>Remix </a:t>
            </a:r>
            <a:r>
              <a:rPr lang="en" sz="2000">
                <a:solidFill>
                  <a:schemeClr val="accent2"/>
                </a:solidFill>
              </a:rPr>
              <a:t>- combine the original or revised content with other material to create something new</a:t>
            </a:r>
            <a:endParaRPr sz="2000">
              <a:solidFill>
                <a:schemeClr val="accent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4"/>
                </a:solidFill>
              </a:rPr>
              <a:t>Redistribute </a:t>
            </a:r>
            <a:r>
              <a:rPr lang="en" sz="2000">
                <a:solidFill>
                  <a:schemeClr val="accent2"/>
                </a:solidFill>
              </a:rPr>
              <a:t>- share copies of the original content, your revisions, or your remixes with others</a:t>
            </a:r>
            <a:endParaRPr sz="2000">
              <a:solidFill>
                <a:schemeClr val="accent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200"/>
              <a:t>This material is based on original writing by David Wiley, which was published freely under a </a:t>
            </a:r>
            <a:r>
              <a:rPr lang="en" sz="1200" u="sng">
                <a:hlinkClick r:id="rId3"/>
              </a:rPr>
              <a:t>Creative Commons Attribution 4.0 license</a:t>
            </a:r>
            <a:r>
              <a:rPr lang="en" sz="1200"/>
              <a:t> at </a:t>
            </a:r>
            <a:r>
              <a:rPr lang="en" sz="1200" u="sng">
                <a:hlinkClick r:id="rId4"/>
              </a:rPr>
              <a:t>http://opencontent.org/definition/</a:t>
            </a:r>
            <a:r>
              <a:rPr lang="en" sz="1200"/>
              <a:t>.</a:t>
            </a:r>
            <a:endParaRPr sz="1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02450"/>
            <a:ext cx="8520600" cy="74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5"/>
                </a:solidFill>
              </a:rPr>
              <a:t>OER or zero cost?</a:t>
            </a:r>
            <a:endParaRPr>
              <a:solidFill>
                <a:schemeClr val="accent5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accent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000">
              <a:solidFill>
                <a:schemeClr val="accent2"/>
              </a:solidFill>
            </a:endParaRPr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2075125"/>
            <a:ext cx="3999900" cy="260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accent2"/>
                </a:solidFill>
              </a:rPr>
              <a:t>OER</a:t>
            </a:r>
            <a:endParaRPr sz="2000" u="sng">
              <a:solidFill>
                <a:schemeClr val="accent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2"/>
                </a:solidFill>
              </a:rPr>
              <a:t>Openly licensed textbooks, lesson plans, activities, syllabi, audiovisual media, etc.</a:t>
            </a:r>
            <a:endParaRPr sz="2000">
              <a:solidFill>
                <a:schemeClr val="accent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2"/>
                </a:solidFill>
              </a:rPr>
              <a:t>Any materials in the public domain</a:t>
            </a:r>
            <a:endParaRPr sz="2000">
              <a:solidFill>
                <a:schemeClr val="accent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solidFill>
                <a:schemeClr val="accent2"/>
              </a:solidFill>
            </a:endParaRPr>
          </a:p>
        </p:txBody>
      </p:sp>
      <p:sp>
        <p:nvSpPr>
          <p:cNvPr id="76" name="Google Shape;76;p16"/>
          <p:cNvSpPr txBox="1"/>
          <p:nvPr>
            <p:ph idx="2" type="body"/>
          </p:nvPr>
        </p:nvSpPr>
        <p:spPr>
          <a:xfrm>
            <a:off x="4832400" y="2075125"/>
            <a:ext cx="3999900" cy="294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accent2"/>
                </a:solidFill>
              </a:rPr>
              <a:t>Zero cost</a:t>
            </a:r>
            <a:endParaRPr sz="2000" u="sng">
              <a:solidFill>
                <a:schemeClr val="accent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2"/>
                </a:solidFill>
              </a:rPr>
              <a:t>Library-licensed materials </a:t>
            </a:r>
            <a:endParaRPr sz="2000">
              <a:solidFill>
                <a:schemeClr val="accent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2"/>
                </a:solidFill>
              </a:rPr>
              <a:t>Content available on public websites (including newspaper/magazine articles)</a:t>
            </a:r>
            <a:endParaRPr sz="2000">
              <a:solidFill>
                <a:schemeClr val="accent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chemeClr val="accent2"/>
                </a:solidFill>
              </a:rPr>
              <a:t>Materials used under “fair use”</a:t>
            </a:r>
            <a:endParaRPr sz="2000">
              <a:solidFill>
                <a:schemeClr val="accent2"/>
              </a:solidFill>
            </a:endParaRPr>
          </a:p>
        </p:txBody>
      </p:sp>
      <p:sp>
        <p:nvSpPr>
          <p:cNvPr id="77" name="Google Shape;77;p16"/>
          <p:cNvSpPr txBox="1"/>
          <p:nvPr/>
        </p:nvSpPr>
        <p:spPr>
          <a:xfrm>
            <a:off x="412050" y="999325"/>
            <a:ext cx="8319900" cy="15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2"/>
                </a:solidFill>
              </a:rPr>
              <a:t>Resources: “teaching, learning and research materials in any medium”</a:t>
            </a:r>
            <a:endParaRPr sz="2000">
              <a:solidFill>
                <a:schemeClr val="accent2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accent2"/>
                </a:solidFill>
              </a:rPr>
              <a:t>-From the </a:t>
            </a:r>
            <a:r>
              <a:rPr lang="en" u="sng">
                <a:solidFill>
                  <a:schemeClr val="accent2"/>
                </a:solidFill>
                <a:hlinkClick r:id="rId3"/>
              </a:rPr>
              <a:t>2002 UNESCO Forum on Open Courseware</a:t>
            </a:r>
            <a:r>
              <a:rPr lang="en">
                <a:solidFill>
                  <a:schemeClr val="accent2"/>
                </a:solidFill>
              </a:rPr>
              <a:t>:</a:t>
            </a:r>
            <a:endParaRPr/>
          </a:p>
        </p:txBody>
      </p:sp>
      <p:cxnSp>
        <p:nvCxnSpPr>
          <p:cNvPr id="78" name="Google Shape;78;p16"/>
          <p:cNvCxnSpPr/>
          <p:nvPr/>
        </p:nvCxnSpPr>
        <p:spPr>
          <a:xfrm>
            <a:off x="4147150" y="2094875"/>
            <a:ext cx="17100" cy="2972100"/>
          </a:xfrm>
          <a:prstGeom prst="straightConnector1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4"/>
                </a:solidFill>
              </a:rPr>
              <a:t>Creative Commons license basics</a:t>
            </a:r>
            <a:endParaRPr>
              <a:solidFill>
                <a:schemeClr val="accent4"/>
              </a:solidFill>
            </a:endParaRPr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2"/>
                </a:solidFill>
              </a:rPr>
              <a:t>CC licenses work within copyright to offer "some rights reserved" options for creations to be shared, remixed, and reused.</a:t>
            </a:r>
            <a:endParaRPr sz="2000">
              <a:solidFill>
                <a:schemeClr val="accent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2"/>
                </a:solidFill>
              </a:rPr>
              <a:t>Every license has 3 layers:</a:t>
            </a:r>
            <a:endParaRPr sz="2000">
              <a:solidFill>
                <a:schemeClr val="accent2"/>
              </a:solidFill>
            </a:endParaRPr>
          </a:p>
          <a:p>
            <a:pPr indent="-355600" lvl="0" marL="457200" rtl="0" algn="l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2000"/>
              <a:buChar char="●"/>
            </a:pPr>
            <a:r>
              <a:rPr lang="en" sz="2000">
                <a:solidFill>
                  <a:schemeClr val="accent2"/>
                </a:solidFill>
              </a:rPr>
              <a:t>the </a:t>
            </a:r>
            <a:r>
              <a:rPr b="1" lang="en" sz="2000">
                <a:solidFill>
                  <a:schemeClr val="accent2"/>
                </a:solidFill>
              </a:rPr>
              <a:t>legal code</a:t>
            </a:r>
            <a:r>
              <a:rPr lang="en" sz="2000">
                <a:solidFill>
                  <a:schemeClr val="accent2"/>
                </a:solidFill>
              </a:rPr>
              <a:t> contains the enforceable terms of the license</a:t>
            </a:r>
            <a:endParaRPr sz="2000">
              <a:solidFill>
                <a:schemeClr val="accent2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Char char="●"/>
            </a:pPr>
            <a:r>
              <a:rPr lang="en" sz="2000">
                <a:solidFill>
                  <a:schemeClr val="accent2"/>
                </a:solidFill>
              </a:rPr>
              <a:t>the </a:t>
            </a:r>
            <a:r>
              <a:rPr b="1" lang="en" sz="2000">
                <a:solidFill>
                  <a:schemeClr val="accent2"/>
                </a:solidFill>
              </a:rPr>
              <a:t>commons deed</a:t>
            </a:r>
            <a:r>
              <a:rPr lang="en" sz="2000">
                <a:solidFill>
                  <a:schemeClr val="accent2"/>
                </a:solidFill>
              </a:rPr>
              <a:t> summarizes the legal terms in an easy-to-understand way</a:t>
            </a:r>
            <a:endParaRPr sz="2000">
              <a:solidFill>
                <a:schemeClr val="accent2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Char char="●"/>
            </a:pPr>
            <a:r>
              <a:rPr lang="en" sz="2000">
                <a:solidFill>
                  <a:schemeClr val="accent2"/>
                </a:solidFill>
              </a:rPr>
              <a:t>the </a:t>
            </a:r>
            <a:r>
              <a:rPr b="1" lang="en" sz="2000">
                <a:solidFill>
                  <a:schemeClr val="accent2"/>
                </a:solidFill>
              </a:rPr>
              <a:t>machine readable </a:t>
            </a:r>
            <a:r>
              <a:rPr lang="en" sz="2000">
                <a:solidFill>
                  <a:schemeClr val="accent2"/>
                </a:solidFill>
              </a:rPr>
              <a:t>layer uses computer code to make the license legible to search engines</a:t>
            </a:r>
            <a:endParaRPr sz="2000">
              <a:solidFill>
                <a:schemeClr val="accent2"/>
              </a:solidFill>
            </a:endParaRPr>
          </a:p>
        </p:txBody>
      </p:sp>
      <p:sp>
        <p:nvSpPr>
          <p:cNvPr id="85" name="Google Shape;85;p17"/>
          <p:cNvSpPr txBox="1"/>
          <p:nvPr/>
        </p:nvSpPr>
        <p:spPr>
          <a:xfrm>
            <a:off x="127725" y="4615525"/>
            <a:ext cx="89076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2"/>
                </a:solidFill>
              </a:rPr>
              <a:t>This slide was adapted from an infographic by Pamela Thielman for the Center for Teaching and Learning, Baruch College, which is licensed under a </a:t>
            </a:r>
            <a:r>
              <a:rPr lang="en" sz="1000" u="sng">
                <a:solidFill>
                  <a:schemeClr val="lt2"/>
                </a:solidFill>
                <a:hlinkClick r:id="rId3"/>
              </a:rPr>
              <a:t>Creative Commons Attribution-ShareAlike 4.0 license</a:t>
            </a:r>
            <a:r>
              <a:rPr lang="en" sz="1000">
                <a:solidFill>
                  <a:schemeClr val="lt2"/>
                </a:solidFill>
              </a:rPr>
              <a:t>.</a:t>
            </a:r>
            <a:endParaRPr sz="1000"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85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accent5"/>
                </a:solidFill>
              </a:rPr>
              <a:t>There are 4 elements that can be combined to meet your licensing needs:</a:t>
            </a:r>
            <a:endParaRPr sz="2400">
              <a:solidFill>
                <a:schemeClr val="accent5"/>
              </a:solidFill>
            </a:endParaRPr>
          </a:p>
        </p:txBody>
      </p:sp>
      <p:sp>
        <p:nvSpPr>
          <p:cNvPr id="91" name="Google Shape;91;p18"/>
          <p:cNvSpPr txBox="1"/>
          <p:nvPr/>
        </p:nvSpPr>
        <p:spPr>
          <a:xfrm>
            <a:off x="971025" y="1561075"/>
            <a:ext cx="3133800" cy="147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accent2"/>
                </a:solidFill>
              </a:rPr>
              <a:t>Attribution </a:t>
            </a:r>
            <a:r>
              <a:rPr lang="en" sz="1800">
                <a:solidFill>
                  <a:schemeClr val="accent2"/>
                </a:solidFill>
              </a:rPr>
              <a:t>(BY): users must give credit as requested. Attribution is required for all CC licenses.</a:t>
            </a:r>
            <a:endParaRPr sz="1800">
              <a:solidFill>
                <a:schemeClr val="accent2"/>
              </a:solidFill>
            </a:endParaRPr>
          </a:p>
        </p:txBody>
      </p:sp>
      <p:sp>
        <p:nvSpPr>
          <p:cNvPr id="92" name="Google Shape;92;p18"/>
          <p:cNvSpPr txBox="1"/>
          <p:nvPr/>
        </p:nvSpPr>
        <p:spPr>
          <a:xfrm>
            <a:off x="1002975" y="3298125"/>
            <a:ext cx="3069900" cy="121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accent2"/>
                </a:solidFill>
              </a:rPr>
              <a:t>No-derivatives </a:t>
            </a:r>
            <a:r>
              <a:rPr lang="en" sz="1800">
                <a:solidFill>
                  <a:schemeClr val="accent2"/>
                </a:solidFill>
              </a:rPr>
              <a:t>(ND): users may not modify the work without the consent of the licensor.</a:t>
            </a:r>
            <a:endParaRPr sz="1800">
              <a:solidFill>
                <a:schemeClr val="accent2"/>
              </a:solidFill>
            </a:endParaRPr>
          </a:p>
        </p:txBody>
      </p:sp>
      <p:sp>
        <p:nvSpPr>
          <p:cNvPr id="93" name="Google Shape;93;p18"/>
          <p:cNvSpPr txBox="1"/>
          <p:nvPr/>
        </p:nvSpPr>
        <p:spPr>
          <a:xfrm>
            <a:off x="5186075" y="1561075"/>
            <a:ext cx="3133800" cy="14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accent2"/>
                </a:solidFill>
              </a:rPr>
              <a:t>Non-commercial </a:t>
            </a:r>
            <a:r>
              <a:rPr lang="en" sz="1800">
                <a:solidFill>
                  <a:schemeClr val="accent2"/>
                </a:solidFill>
              </a:rPr>
              <a:t>(NC): users may not use the work for purposes that are primarily commercial.</a:t>
            </a:r>
            <a:endParaRPr sz="1800">
              <a:solidFill>
                <a:schemeClr val="accent2"/>
              </a:solidFill>
            </a:endParaRPr>
          </a:p>
        </p:txBody>
      </p:sp>
      <p:sp>
        <p:nvSpPr>
          <p:cNvPr id="94" name="Google Shape;94;p18"/>
          <p:cNvSpPr txBox="1"/>
          <p:nvPr/>
        </p:nvSpPr>
        <p:spPr>
          <a:xfrm>
            <a:off x="5228650" y="3219600"/>
            <a:ext cx="3133800" cy="147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accent2"/>
                </a:solidFill>
              </a:rPr>
              <a:t>Share-alike </a:t>
            </a:r>
            <a:r>
              <a:rPr lang="en" sz="1800">
                <a:solidFill>
                  <a:schemeClr val="accent2"/>
                </a:solidFill>
              </a:rPr>
              <a:t>(SA): derivative works must be made available under the same terms as the original.</a:t>
            </a:r>
            <a:endParaRPr sz="1800">
              <a:solidFill>
                <a:schemeClr val="accent2"/>
              </a:solidFill>
            </a:endParaRPr>
          </a:p>
        </p:txBody>
      </p:sp>
      <p:sp>
        <p:nvSpPr>
          <p:cNvPr id="95" name="Google Shape;95;p18"/>
          <p:cNvSpPr txBox="1"/>
          <p:nvPr/>
        </p:nvSpPr>
        <p:spPr>
          <a:xfrm>
            <a:off x="311700" y="4698600"/>
            <a:ext cx="8561700" cy="4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2"/>
                </a:solidFill>
              </a:rPr>
              <a:t>This slide was adapted from an infographic by Pamela Thielman for the Center for Teaching and Learning, Baruch College, which is licensed under a </a:t>
            </a:r>
            <a:r>
              <a:rPr lang="en" sz="1000" u="sng">
                <a:solidFill>
                  <a:schemeClr val="lt2"/>
                </a:solidFill>
                <a:hlinkClick r:id="rId3"/>
              </a:rPr>
              <a:t>Creative Commons Attribution-ShareAlike 4.0 license</a:t>
            </a:r>
            <a:r>
              <a:rPr lang="en" sz="1000">
                <a:solidFill>
                  <a:schemeClr val="lt2"/>
                </a:solidFill>
              </a:rPr>
              <a:t>.</a:t>
            </a:r>
            <a:endParaRPr sz="1000">
              <a:solidFill>
                <a:schemeClr val="lt2"/>
              </a:solidFill>
            </a:endParaRPr>
          </a:p>
        </p:txBody>
      </p:sp>
      <p:pic>
        <p:nvPicPr>
          <p:cNvPr id="96" name="Google Shape;96;p18" title="&quot;Attribution only&quot; icon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974475"/>
            <a:ext cx="475488" cy="475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8" title="&quot;No-derivatives&quot; icon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1700" y="3544213"/>
            <a:ext cx="475488" cy="475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8" title="&quot;Non-commercial&quot; icon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72000" y="1974475"/>
            <a:ext cx="475488" cy="475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8" title="&quot;Share-alike&quot; icon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571363" y="3543588"/>
            <a:ext cx="476750" cy="47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