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84983-01FB-43CB-94BE-3F9D14226B4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477A4-1E88-4510-9C1B-1B7625564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7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aa849797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aa849797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Accessibility is falling to faculty more and more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2ce5a7e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c2ce5a7e2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Key ideas: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Alternative text shouldn’t just be literal, it should describe what you want the viewer to take away from the image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Alt text can also be handy if the image doesn’t load</a:t>
            </a:r>
            <a:endParaRPr/>
          </a:p>
        </p:txBody>
      </p:sp>
      <p:sp>
        <p:nvSpPr>
          <p:cNvPr id="205" name="Google Shape;205;g2c2ce5a7e2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2ce5a7e2b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c2ce5a7e2b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Charts and graphs also need alt text</a:t>
            </a:r>
            <a:endParaRPr/>
          </a:p>
        </p:txBody>
      </p:sp>
      <p:sp>
        <p:nvSpPr>
          <p:cNvPr id="213" name="Google Shape;213;g2c2ce5a7e2b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aa849797c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aa849797c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Alt text can be found under the image format options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aa849797c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aa849797c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Resources are available!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CUNY-based/teaching focused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Software-specific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aa84979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aa849797c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Lots of things fall under ADA protection, and many of them are not readily obvious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aa849797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1aa849797c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There’s lots to accessibility but these will cover most of your bases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aa849797c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aa849797c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Text should be easily readable to to the largest number of people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includes thinking about text shape, size, and color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aa849797c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aa849797c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Word processing software has built-in tools to help improve accessibility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Organizational tools like tables of contents help visually impaired students and neurodiverse students who need help navigating structures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aa849797c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aa849797c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Screen readers read everything so descriptive links prevent clunky URLS in the text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Descriptive link are also helpful to everyone else!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aa849797c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aa849797c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Without OCR a PDF is just a picture of a text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OCR also makes the document searchable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2ce5a7e2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2ce5a7e2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Videos should have reliable closed captions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Commercially-produced films and library licensed materials should have captions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>
                <a:solidFill>
                  <a:schemeClr val="dk1"/>
                </a:solidFill>
              </a:rPr>
              <a:t>Youtube provides options for captioning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description is a newer field and there are not many options available to us (maybe ask Student Services if you run into this issue)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Alternative text explains what it in the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0" name="Google Shape;90;p1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467"/>
            </a:lvl1pPr>
            <a:lvl2pPr marL="0" lvl="1" indent="0" algn="r">
              <a:spcBef>
                <a:spcPts val="0"/>
              </a:spcBef>
              <a:buNone/>
              <a:defRPr sz="1467"/>
            </a:lvl2pPr>
            <a:lvl3pPr marL="0" lvl="2" indent="0" algn="r">
              <a:spcBef>
                <a:spcPts val="0"/>
              </a:spcBef>
              <a:buNone/>
              <a:defRPr sz="1467"/>
            </a:lvl3pPr>
            <a:lvl4pPr marL="0" lvl="3" indent="0" algn="r">
              <a:spcBef>
                <a:spcPts val="0"/>
              </a:spcBef>
              <a:buNone/>
              <a:defRPr sz="1467"/>
            </a:lvl4pPr>
            <a:lvl5pPr marL="0" lvl="4" indent="0" algn="r">
              <a:spcBef>
                <a:spcPts val="0"/>
              </a:spcBef>
              <a:buNone/>
              <a:defRPr sz="1467"/>
            </a:lvl5pPr>
            <a:lvl6pPr marL="0" lvl="5" indent="0" algn="r">
              <a:spcBef>
                <a:spcPts val="0"/>
              </a:spcBef>
              <a:buNone/>
              <a:defRPr sz="1467"/>
            </a:lvl6pPr>
            <a:lvl7pPr marL="0" lvl="6" indent="0" algn="r">
              <a:spcBef>
                <a:spcPts val="0"/>
              </a:spcBef>
              <a:buNone/>
              <a:defRPr sz="1467"/>
            </a:lvl7pPr>
            <a:lvl8pPr marL="0" lvl="7" indent="0" algn="r">
              <a:spcBef>
                <a:spcPts val="0"/>
              </a:spcBef>
              <a:buNone/>
              <a:defRPr sz="1467"/>
            </a:lvl8pPr>
            <a:lvl9pPr marL="0" lvl="8" indent="0" algn="r">
              <a:spcBef>
                <a:spcPts val="0"/>
              </a:spcBef>
              <a:buNone/>
              <a:defRPr sz="1467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52" r:id="rId3"/>
    <p:sldLayoutId id="2147483651" r:id="rId4"/>
    <p:sldLayoutId id="2147483650" r:id="rId5"/>
    <p:sldLayoutId id="214748364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" TargetMode="External"/><Relationship Id="rId4" Type="http://schemas.openxmlformats.org/officeDocument/2006/relationships/hyperlink" Target="https://commons.wikimedia.org/wiki/File:Prem_Akkaraju_keynote_at_MWC_Barcelona_202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accessibility-video-training-71572a1d-5656-4e01-8fce-53e35c3caaf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www.google.com/accessibility/customers-partn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ts.cuny.edu/reasonableaccommodations/DisabilityCategori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4.0/legalco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baruch.cuny.edu/ct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logs.baruch.cuny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</a:t>
            </a:r>
            <a:endParaRPr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D1B4959-55A2-64D1-875B-B8C86346288E}"/>
              </a:ext>
            </a:extLst>
          </p:cNvPr>
          <p:cNvSpPr txBox="1"/>
          <p:nvPr/>
        </p:nvSpPr>
        <p:spPr>
          <a:xfrm>
            <a:off x="2466654" y="6357426"/>
            <a:ext cx="725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These slides were created by Pamela Thielman and Katherine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Tsan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for the Baruch College Center for Teaching and Learning.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Unless otherwise indicated all material is licensed under a </a:t>
            </a: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BY-SA 4.0 license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97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839788" y="988678"/>
            <a:ext cx="3932237" cy="233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tkinson Hyperlegible"/>
              <a:buNone/>
            </a:pPr>
            <a:r>
              <a:rPr lang="en" sz="4000">
                <a:latin typeface="Atkinson Hyperlegible"/>
                <a:ea typeface="Atkinson Hyperlegible"/>
                <a:cs typeface="Atkinson Hyperlegible"/>
                <a:sym typeface="Atkinson Hyperlegible"/>
              </a:rPr>
              <a:t>Communication is an essential professional skill.</a:t>
            </a:r>
            <a:endParaRPr sz="400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08" name="Google Shape;208;p35" descr="CEO of Weta Digital Prem Akkaraju speaking at an international conference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71" r="7771"/>
          <a:stretch/>
        </p:blipFill>
        <p:spPr>
          <a:xfrm>
            <a:off x="5180012" y="988680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839788" y="4862073"/>
            <a:ext cx="3932237" cy="100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sz="1467">
                <a:latin typeface="Atkinson Hyperlegible"/>
                <a:ea typeface="Atkinson Hyperlegible"/>
                <a:cs typeface="Atkinson Hyperlegible"/>
                <a:sym typeface="Atkinson Hyperlegible"/>
              </a:rPr>
              <a:t>Prem Akkaraju gives the keynote speech at Mobile World Congress Barcelona.</a:t>
            </a:r>
            <a:endParaRPr sz="1467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1600"/>
              </a:spcAft>
              <a:buClr>
                <a:schemeClr val="dk1"/>
              </a:buClr>
              <a:buSzPts val="900"/>
              <a:buNone/>
            </a:pPr>
            <a:r>
              <a:rPr lang="en" sz="1200" u="sng">
                <a:solidFill>
                  <a:schemeClr val="hlink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4"/>
              </a:rPr>
              <a:t>This image</a:t>
            </a:r>
            <a:r>
              <a:rPr lang="en" sz="1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 by BigShooterRT is licensed </a:t>
            </a:r>
            <a:r>
              <a:rPr lang="en" sz="1200" u="sng">
                <a:solidFill>
                  <a:schemeClr val="hlink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5"/>
              </a:rPr>
              <a:t>CC BY-SA 4.0</a:t>
            </a:r>
            <a:r>
              <a:rPr lang="en" sz="1200">
                <a:latin typeface="Atkinson Hyperlegible"/>
                <a:ea typeface="Atkinson Hyperlegible"/>
                <a:cs typeface="Atkinson Hyperlegible"/>
                <a:sym typeface="Atkinson Hyperlegible"/>
              </a:rPr>
              <a:t> and was accessed via Wikimedia Commons.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705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6" descr="Chart representing the results of a study in which 24% of respondents (480 people) reported fear of public speaking.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17" y="593385"/>
            <a:ext cx="9204960" cy="567124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0125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 text in W</a:t>
            </a:r>
            <a:endParaRPr/>
          </a:p>
        </p:txBody>
      </p:sp>
      <p:pic>
        <p:nvPicPr>
          <p:cNvPr id="221" name="Google Shape;221;p37" descr="Screen shot of a Word document with a photo of a cat. An arrow highlights the location on the menu to select in order to add alt text."/>
          <p:cNvPicPr preferRelativeResize="0"/>
          <p:nvPr/>
        </p:nvPicPr>
        <p:blipFill rotWithShape="1">
          <a:blip r:embed="rId3">
            <a:alphaModFix/>
          </a:blip>
          <a:srcRect l="12296"/>
          <a:stretch/>
        </p:blipFill>
        <p:spPr>
          <a:xfrm>
            <a:off x="1560567" y="1356967"/>
            <a:ext cx="9070851" cy="528926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/>
          <p:nvPr/>
        </p:nvSpPr>
        <p:spPr>
          <a:xfrm>
            <a:off x="6783867" y="2241200"/>
            <a:ext cx="458800" cy="1073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5F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3" name="Google Shape;223;p37"/>
          <p:cNvSpPr/>
          <p:nvPr/>
        </p:nvSpPr>
        <p:spPr>
          <a:xfrm>
            <a:off x="8435133" y="2008400"/>
            <a:ext cx="2292800" cy="2841200"/>
          </a:xfrm>
          <a:prstGeom prst="ellipse">
            <a:avLst/>
          </a:prstGeom>
          <a:noFill/>
          <a:ln w="38100" cap="flat" cmpd="sng">
            <a:solidFill>
              <a:srgbClr val="E65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55072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415600" y="423325"/>
            <a:ext cx="11360800" cy="5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Accessibility resources: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415600" y="1102467"/>
            <a:ext cx="11360800" cy="52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33">
                <a:solidFill>
                  <a:schemeClr val="accent2"/>
                </a:solidFill>
              </a:rPr>
              <a:t>CUNY Faculty and Staff Resources (Blackboard)</a:t>
            </a:r>
            <a:endParaRPr sz="2933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667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" sz="2667">
                <a:solidFill>
                  <a:schemeClr val="accent2"/>
                </a:solidFill>
              </a:rPr>
              <a:t>Also: </a:t>
            </a:r>
            <a:r>
              <a:rPr lang="en" sz="2667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Office suite resources</a:t>
            </a:r>
            <a:r>
              <a:rPr lang="en" sz="2667"/>
              <a:t>			</a:t>
            </a:r>
            <a:r>
              <a:rPr lang="en" sz="2667" u="sng">
                <a:solidFill>
                  <a:srgbClr val="00AF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suite resources</a:t>
            </a:r>
            <a:endParaRPr sz="2667">
              <a:solidFill>
                <a:srgbClr val="00AFEF"/>
              </a:solidFill>
            </a:endParaRPr>
          </a:p>
        </p:txBody>
      </p:sp>
      <p:pic>
        <p:nvPicPr>
          <p:cNvPr id="149" name="Google Shape;149;p27" descr="Screenshot of the &quot;Staff &amp; Faculty&quot; Blackboard page with the Accessibility Resources highlighted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5101" y="1755239"/>
            <a:ext cx="7315196" cy="36301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Google Shape;150;p27"/>
          <p:cNvSpPr/>
          <p:nvPr/>
        </p:nvSpPr>
        <p:spPr>
          <a:xfrm rot="-1320929">
            <a:off x="7080036" y="2550368"/>
            <a:ext cx="2365701" cy="91162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5F2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636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415600" y="1968200"/>
            <a:ext cx="5333200" cy="260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7412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Medical conditions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Psychological conditions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Learning disabilities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Neurological impairment</a:t>
            </a:r>
            <a:endParaRPr sz="2667" b="1">
              <a:solidFill>
                <a:schemeClr val="accent2"/>
              </a:solidFill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2"/>
          </p:nvPr>
        </p:nvSpPr>
        <p:spPr>
          <a:xfrm>
            <a:off x="6331867" y="1968267"/>
            <a:ext cx="5444400" cy="298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7412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Deafness/hardness of hearing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Visual impairment/blindness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Mobility impairment</a:t>
            </a:r>
            <a:endParaRPr sz="2667">
              <a:solidFill>
                <a:schemeClr val="accent2"/>
              </a:solidFill>
            </a:endParaRPr>
          </a:p>
          <a:p>
            <a:pPr marL="609585" lvl="0" indent="-474121" algn="l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2000"/>
              <a:buChar char="●"/>
            </a:pPr>
            <a:r>
              <a:rPr lang="en" sz="2667">
                <a:solidFill>
                  <a:schemeClr val="accent2"/>
                </a:solidFill>
              </a:rPr>
              <a:t>Temporary disabilities</a:t>
            </a:r>
            <a:endParaRPr sz="2667"/>
          </a:p>
        </p:txBody>
      </p:sp>
      <p:sp>
        <p:nvSpPr>
          <p:cNvPr id="157" name="Google Shape;157;p28"/>
          <p:cNvSpPr txBox="1"/>
          <p:nvPr/>
        </p:nvSpPr>
        <p:spPr>
          <a:xfrm>
            <a:off x="415600" y="408633"/>
            <a:ext cx="113608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n" sz="2667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According to the Americans with Disabilities Act</a:t>
            </a:r>
            <a:r>
              <a:rPr lang="en" sz="2667">
                <a:solidFill>
                  <a:schemeClr val="accent2"/>
                </a:solidFill>
              </a:rPr>
              <a:t>, disabilities that must be accommodated include:</a:t>
            </a:r>
            <a:endParaRPr sz="2667"/>
          </a:p>
        </p:txBody>
      </p:sp>
      <p:sp>
        <p:nvSpPr>
          <p:cNvPr id="158" name="Google Shape;158;p28"/>
          <p:cNvSpPr txBox="1"/>
          <p:nvPr/>
        </p:nvSpPr>
        <p:spPr>
          <a:xfrm>
            <a:off x="0" y="6244651"/>
            <a:ext cx="12192000" cy="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2"/>
                </a:solidFill>
              </a:rPr>
              <a:t>These slides were created by Pamela Thielman for the Baruch College Center for Teaching and Learning. Unless otherwise indicated all material is licensed under a </a:t>
            </a:r>
            <a:r>
              <a:rPr lang="en" sz="1333" u="sng">
                <a:solidFill>
                  <a:srgbClr val="00AF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BY-SA 4.0 license</a:t>
            </a:r>
            <a:r>
              <a:rPr lang="en" sz="1333">
                <a:solidFill>
                  <a:schemeClr val="dk1"/>
                </a:solidFill>
              </a:rPr>
              <a:t>.</a:t>
            </a:r>
            <a:endParaRPr sz="133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9991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415600" y="3754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primarily need to consider accessibility for: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415600" y="1340033"/>
            <a:ext cx="11360800" cy="493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33">
                <a:solidFill>
                  <a:schemeClr val="accent2"/>
                </a:solidFill>
              </a:rPr>
              <a:t>Text</a:t>
            </a:r>
            <a:endParaRPr sz="2933">
              <a:solidFill>
                <a:schemeClr val="accent2"/>
              </a:solidFill>
            </a:endParaRPr>
          </a:p>
          <a:p>
            <a:pPr marL="1219170" lvl="0" indent="-49105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Documents</a:t>
            </a:r>
            <a:endParaRPr sz="2933">
              <a:solidFill>
                <a:schemeClr val="accent2"/>
              </a:solidFill>
            </a:endParaRPr>
          </a:p>
          <a:p>
            <a:pPr marL="1219170" lvl="0" indent="-491054" algn="l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PDF</a:t>
            </a:r>
            <a:endParaRPr sz="2933">
              <a:solidFill>
                <a:schemeClr val="accent2"/>
              </a:solidFill>
            </a:endParaRPr>
          </a:p>
          <a:p>
            <a:pPr marL="1219170" lvl="0" indent="-491054" algn="l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Slides</a:t>
            </a:r>
            <a:endParaRPr sz="2933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r>
              <a:rPr lang="en" sz="2933">
                <a:solidFill>
                  <a:schemeClr val="accent2"/>
                </a:solidFill>
              </a:rPr>
              <a:t>Visual media</a:t>
            </a:r>
            <a:endParaRPr sz="2933">
              <a:solidFill>
                <a:schemeClr val="accent2"/>
              </a:solidFill>
            </a:endParaRPr>
          </a:p>
          <a:p>
            <a:pPr marL="1219170" lvl="0" indent="-49105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Still images</a:t>
            </a:r>
            <a:endParaRPr sz="2933">
              <a:solidFill>
                <a:schemeClr val="accent2"/>
              </a:solidFill>
            </a:endParaRPr>
          </a:p>
          <a:p>
            <a:pPr marL="1219170" lvl="0" indent="-49105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Charts/graphs</a:t>
            </a:r>
            <a:endParaRPr sz="2933">
              <a:solidFill>
                <a:schemeClr val="accent2"/>
              </a:solidFill>
            </a:endParaRPr>
          </a:p>
          <a:p>
            <a:pPr marL="1219170" lvl="0" indent="-49105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Video</a:t>
            </a:r>
            <a:endParaRPr sz="29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9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415600" y="4927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accessibility for text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415600" y="14778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933">
                <a:solidFill>
                  <a:srgbClr val="000000"/>
                </a:solidFill>
              </a:rPr>
              <a:t>Sans serif fonts</a:t>
            </a:r>
            <a:endParaRPr sz="2933">
              <a:solidFill>
                <a:srgbClr val="000000"/>
              </a:solidFill>
            </a:endParaRPr>
          </a:p>
          <a:p>
            <a:pPr marL="1219170" lvl="1" indent="-491054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933">
                <a:solidFill>
                  <a:srgbClr val="000000"/>
                </a:solidFill>
              </a:rPr>
              <a:t>For example: Arial, </a:t>
            </a:r>
            <a:r>
              <a:rPr lang="en" sz="29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en" sz="2933">
                <a:solidFill>
                  <a:srgbClr val="000000"/>
                </a:solidFill>
              </a:rPr>
              <a:t>, </a:t>
            </a:r>
            <a:r>
              <a:rPr lang="en" sz="2933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Verdana</a:t>
            </a:r>
            <a:r>
              <a:rPr lang="en" sz="2933">
                <a:solidFill>
                  <a:srgbClr val="000000"/>
                </a:solidFill>
              </a:rPr>
              <a:t>, </a:t>
            </a:r>
            <a:r>
              <a:rPr lang="en" sz="29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 sz="29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19170" lvl="1" indent="-491054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○"/>
            </a:pPr>
            <a:r>
              <a:rPr lang="en" sz="293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Aptos (the new Microsoft default)</a:t>
            </a:r>
            <a:endParaRPr sz="2933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933">
                <a:solidFill>
                  <a:srgbClr val="000000"/>
                </a:solidFill>
              </a:rPr>
              <a:t>Readable size - minimum 12 pts. for docs and 18 pts. for slides</a:t>
            </a:r>
            <a:endParaRPr sz="2933">
              <a:solidFill>
                <a:srgbClr val="000000"/>
              </a:solidFill>
            </a:endParaRPr>
          </a:p>
          <a:p>
            <a:pPr marL="609585" lvl="0" indent="-491054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933">
                <a:solidFill>
                  <a:srgbClr val="000000"/>
                </a:solidFill>
              </a:rPr>
              <a:t>Strong color contrast between text and background</a:t>
            </a:r>
            <a:endParaRPr sz="2933">
              <a:solidFill>
                <a:srgbClr val="000000"/>
              </a:solidFill>
            </a:endParaRPr>
          </a:p>
          <a:p>
            <a:pPr marL="609585" lvl="0" indent="-491054" algn="l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2200"/>
              <a:buChar char="●"/>
            </a:pPr>
            <a:r>
              <a:rPr lang="en" sz="2933">
                <a:solidFill>
                  <a:srgbClr val="000000"/>
                </a:solidFill>
              </a:rPr>
              <a:t>Avoid using red and green for emphasis</a:t>
            </a:r>
            <a:endParaRPr sz="29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5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415600" y="1177067"/>
            <a:ext cx="11360800" cy="49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Use headings and/or style options provided</a:t>
            </a:r>
            <a:endParaRPr sz="293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67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609585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</a:endParaRPr>
          </a:p>
          <a:p>
            <a:pPr marL="609585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</a:endParaRPr>
          </a:p>
          <a:p>
            <a:pPr marL="609585" lvl="0" indent="-49105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Include tables of contents for multipage documents</a:t>
            </a:r>
            <a:endParaRPr sz="2667"/>
          </a:p>
        </p:txBody>
      </p:sp>
      <p:pic>
        <p:nvPicPr>
          <p:cNvPr id="176" name="Google Shape;176;p31" descr="Screen shot of the header menu of Microsoft Word with the are for selected text styles circled,"/>
          <p:cNvPicPr preferRelativeResize="0"/>
          <p:nvPr/>
        </p:nvPicPr>
        <p:blipFill rotWithShape="1">
          <a:blip r:embed="rId3">
            <a:alphaModFix/>
          </a:blip>
          <a:srcRect b="53347"/>
          <a:stretch/>
        </p:blipFill>
        <p:spPr>
          <a:xfrm>
            <a:off x="609600" y="2488450"/>
            <a:ext cx="10972800" cy="102330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31"/>
          <p:cNvSpPr/>
          <p:nvPr/>
        </p:nvSpPr>
        <p:spPr>
          <a:xfrm>
            <a:off x="4401233" y="2361700"/>
            <a:ext cx="3849600" cy="1276800"/>
          </a:xfrm>
          <a:prstGeom prst="ellipse">
            <a:avLst/>
          </a:prstGeom>
          <a:noFill/>
          <a:ln w="38100" cap="flat" cmpd="sng">
            <a:solidFill>
              <a:srgbClr val="E65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54074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</a:t>
            </a:r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Make links descriptive:</a:t>
            </a:r>
            <a:endParaRPr sz="2933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/>
          </a:p>
          <a:p>
            <a:pPr marL="121917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rgbClr val="000000"/>
                </a:solidFill>
              </a:rPr>
              <a:t>“the</a:t>
            </a:r>
            <a:r>
              <a:rPr lang="en" sz="2667"/>
              <a:t> </a:t>
            </a:r>
            <a:r>
              <a:rPr lang="en" sz="2667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Baruch CTL website</a:t>
            </a:r>
            <a:r>
              <a:rPr lang="en" sz="2667"/>
              <a:t>”</a:t>
            </a:r>
            <a:endParaRPr sz="2667"/>
          </a:p>
        </p:txBody>
      </p:sp>
      <p:sp>
        <p:nvSpPr>
          <p:cNvPr id="184" name="Google Shape;184;p32"/>
          <p:cNvSpPr/>
          <p:nvPr/>
        </p:nvSpPr>
        <p:spPr>
          <a:xfrm>
            <a:off x="141767" y="2960600"/>
            <a:ext cx="1507600" cy="7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5F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533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33"/>
              <a:t>“</a:t>
            </a:r>
            <a:r>
              <a:rPr lang="en" sz="2533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https://blogs.baruch.cuny.edu/ctl/</a:t>
            </a:r>
            <a:r>
              <a:rPr lang="en" sz="2533"/>
              <a:t>” </a:t>
            </a:r>
            <a:endParaRPr sz="2533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33">
                <a:solidFill>
                  <a:schemeClr val="dk1"/>
                </a:solidFill>
              </a:rPr>
              <a:t>“click</a:t>
            </a:r>
            <a:r>
              <a:rPr lang="en" sz="2533"/>
              <a:t> </a:t>
            </a:r>
            <a:r>
              <a:rPr lang="en" sz="2533" u="sng">
                <a:solidFill>
                  <a:srgbClr val="00AF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2533"/>
              <a:t> </a:t>
            </a:r>
            <a:r>
              <a:rPr lang="en" sz="2533">
                <a:solidFill>
                  <a:srgbClr val="000000"/>
                </a:solidFill>
              </a:rPr>
              <a:t>to visit the CTL site”</a:t>
            </a:r>
            <a:endParaRPr sz="2533">
              <a:solidFill>
                <a:srgbClr val="000000"/>
              </a:solidFill>
            </a:endParaRPr>
          </a:p>
        </p:txBody>
      </p:sp>
      <p:cxnSp>
        <p:nvCxnSpPr>
          <p:cNvPr id="186" name="Google Shape;186;p32" descr="A large &quot;X&quot; covering the example of an incorrect URL."/>
          <p:cNvCxnSpPr/>
          <p:nvPr/>
        </p:nvCxnSpPr>
        <p:spPr>
          <a:xfrm>
            <a:off x="6955000" y="1609900"/>
            <a:ext cx="3731200" cy="3589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32"/>
          <p:cNvCxnSpPr/>
          <p:nvPr/>
        </p:nvCxnSpPr>
        <p:spPr>
          <a:xfrm flipH="1">
            <a:off x="6955133" y="1587500"/>
            <a:ext cx="3313200" cy="3686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6047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Optical Character Recognition (OCR)</a:t>
            </a:r>
            <a:endParaRPr/>
          </a:p>
        </p:txBody>
      </p:sp>
      <p:pic>
        <p:nvPicPr>
          <p:cNvPr id="193" name="Google Shape;193;p33" descr="Screen shot of a PDF text. An arrow highlights the location on the menu to select to enable Optical Character Recogni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85" y="1486367"/>
            <a:ext cx="11380420" cy="509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/>
          <p:nvPr/>
        </p:nvSpPr>
        <p:spPr>
          <a:xfrm>
            <a:off x="4606000" y="1725233"/>
            <a:ext cx="1560000" cy="554000"/>
          </a:xfrm>
          <a:prstGeom prst="ellipse">
            <a:avLst/>
          </a:prstGeom>
          <a:noFill/>
          <a:ln w="38100" cap="flat" cmpd="sng">
            <a:solidFill>
              <a:srgbClr val="E65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95" name="Google Shape;195;p33"/>
          <p:cNvSpPr/>
          <p:nvPr/>
        </p:nvSpPr>
        <p:spPr>
          <a:xfrm>
            <a:off x="9442433" y="4881833"/>
            <a:ext cx="1135600" cy="55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5F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122805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Accessibility for Media</a:t>
            </a: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857267" y="1536633"/>
            <a:ext cx="10919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51645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3333">
                <a:solidFill>
                  <a:srgbClr val="000000"/>
                </a:solidFill>
              </a:rPr>
              <a:t>Video captioning</a:t>
            </a:r>
            <a:endParaRPr sz="3333">
              <a:solidFill>
                <a:srgbClr val="000000"/>
              </a:solidFill>
            </a:endParaRPr>
          </a:p>
          <a:p>
            <a:pPr marL="609585" lvl="0" indent="-516454" algn="l" rtl="0"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3333">
                <a:solidFill>
                  <a:srgbClr val="000000"/>
                </a:solidFill>
              </a:rPr>
              <a:t>Video description</a:t>
            </a:r>
            <a:endParaRPr sz="3333">
              <a:solidFill>
                <a:srgbClr val="000000"/>
              </a:solidFill>
            </a:endParaRPr>
          </a:p>
          <a:p>
            <a:pPr marL="609585" lvl="0" indent="-516454" algn="l" rtl="0"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SzPts val="2500"/>
              <a:buChar char="●"/>
            </a:pPr>
            <a:r>
              <a:rPr lang="en" sz="3333">
                <a:solidFill>
                  <a:schemeClr val="dk1"/>
                </a:solidFill>
              </a:rPr>
              <a:t>Alternative text</a:t>
            </a:r>
            <a:endParaRPr sz="33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237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581</Words>
  <Application>Microsoft Office PowerPoint</Application>
  <PresentationFormat>Widescreen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Atkinson Hyperlegible</vt:lpstr>
      <vt:lpstr>Calibri</vt:lpstr>
      <vt:lpstr>Roboto</vt:lpstr>
      <vt:lpstr>Verdana</vt:lpstr>
      <vt:lpstr>Simple Light</vt:lpstr>
      <vt:lpstr>Accessibility</vt:lpstr>
      <vt:lpstr>Accessibility resources:</vt:lpstr>
      <vt:lpstr>PowerPoint Presentation</vt:lpstr>
      <vt:lpstr>You primarily need to consider accessibility for:</vt:lpstr>
      <vt:lpstr>Basic accessibility for text</vt:lpstr>
      <vt:lpstr>PowerPoint Presentation</vt:lpstr>
      <vt:lpstr>Other considerations</vt:lpstr>
      <vt:lpstr>Use Optical Character Recognition (OCR)</vt:lpstr>
      <vt:lpstr>Basic Accessibility for Media</vt:lpstr>
      <vt:lpstr>Communication is an essential professional skill.</vt:lpstr>
      <vt:lpstr>PowerPoint Presentation</vt:lpstr>
      <vt:lpstr>Alt text in 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</dc:title>
  <dc:creator>Pamela Thielman</dc:creator>
  <cp:lastModifiedBy>Pamela Thielman</cp:lastModifiedBy>
  <cp:revision>1</cp:revision>
  <dcterms:created xsi:type="dcterms:W3CDTF">2024-05-16T18:01:49Z</dcterms:created>
  <dcterms:modified xsi:type="dcterms:W3CDTF">2024-05-16T18:02:58Z</dcterms:modified>
</cp:coreProperties>
</file>