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3" d="100"/>
          <a:sy n="93" d="100"/>
        </p:scale>
        <p:origin x="72" y="1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2832-70F3-42D7-8514-EA62A42D9AF6}"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D7BA-6B0B-4D1B-8F47-F0FFCAD13EE5}" type="slidenum">
              <a:rPr lang="en-US" smtClean="0"/>
              <a:t>‹#›</a:t>
            </a:fld>
            <a:endParaRPr lang="en-US"/>
          </a:p>
        </p:txBody>
      </p:sp>
    </p:spTree>
    <p:extLst>
      <p:ext uri="{BB962C8B-B14F-4D97-AF65-F5344CB8AC3E}">
        <p14:creationId xmlns:p14="http://schemas.microsoft.com/office/powerpoint/2010/main" val="425602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0c61972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0c61972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88125f84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88125f84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88125f84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88125f84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d4c09f0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d4c09f0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13c0dd968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13c0dd96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3c0dd9689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13c0dd9689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be24de79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be24de79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be24de79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be24de79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d4c09f0a1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d4c09f0a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d4c09f0a1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d4c09f0a1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d4c09f0a1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d4c09f0a1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c1beeb1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2c1beeb1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0c5287d3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0c5287d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d4c09f0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d4c09f0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0c61972e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20c61972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d4c09f0a1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bd4c09f0a1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1" r:id="rId2"/>
    <p:sldLayoutId id="2147483650" r:id="rId3"/>
    <p:sldLayoutId id="214748364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legalco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sa/4.0/legalco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2023/02/17/fair-use-training-generative-a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reativecommons.org/2023/08/18/understanding-cc-licenses-and-generative-a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iki.creativecommons.org/wiki/Recommended_practices_for_attribu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25246181@N00/559262983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lorente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ublicdomainreview.or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commons.wikimedia.org/wiki/File:Creative_commons_license_spectrum.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2867800"/>
            <a:ext cx="11360800" cy="11224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t>Copyright Law, its Extensions and Limitations</a:t>
            </a:r>
            <a:endParaRPr/>
          </a:p>
        </p:txBody>
      </p:sp>
      <p:sp>
        <p:nvSpPr>
          <p:cNvPr id="2" name="TextBox 2">
            <a:extLst>
              <a:ext uri="{FF2B5EF4-FFF2-40B4-BE49-F238E27FC236}">
                <a16:creationId xmlns:a16="http://schemas.microsoft.com/office/drawing/2014/main" id="{9D1B4959-55A2-64D1-875B-B8C86346288E}"/>
              </a:ext>
            </a:extLst>
          </p:cNvPr>
          <p:cNvSpPr txBox="1"/>
          <p:nvPr/>
        </p:nvSpPr>
        <p:spPr>
          <a:xfrm>
            <a:off x="2466654" y="6331741"/>
            <a:ext cx="72586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These slides were created by Pamela Thielman and Katherine </a:t>
            </a:r>
            <a:r>
              <a:rPr kumimoji="0" lang="en-US" sz="1000" b="0" i="0" u="none" strike="noStrike" kern="0" cap="none" spc="0" normalizeH="0" baseline="0" noProof="0" dirty="0" err="1">
                <a:ln>
                  <a:noFill/>
                </a:ln>
                <a:solidFill>
                  <a:srgbClr val="000000"/>
                </a:solidFill>
                <a:effectLst/>
                <a:uLnTx/>
                <a:uFillTx/>
                <a:latin typeface="Arial"/>
                <a:ea typeface="Arial"/>
                <a:cs typeface="Arial"/>
                <a:sym typeface="Arial"/>
              </a:rPr>
              <a:t>Tsan</a:t>
            </a: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 for the Baruch College Center for Teaching and Learning.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Unless otherwise indicated all material is licensed under a </a:t>
            </a:r>
            <a:r>
              <a:rPr kumimoji="0" lang="en-US" sz="1000" b="0" i="0" u="sng" strike="noStrike" kern="0" cap="none" spc="0" normalizeH="0" baseline="0" noProof="0" dirty="0">
                <a:ln>
                  <a:noFill/>
                </a:ln>
                <a:solidFill>
                  <a:srgbClr val="00AFE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Creative Commons BY-SA 4.0 license</a:t>
            </a: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a:t>
            </a:r>
          </a:p>
        </p:txBody>
      </p:sp>
    </p:spTree>
    <p:extLst>
      <p:ext uri="{BB962C8B-B14F-4D97-AF65-F5344CB8AC3E}">
        <p14:creationId xmlns:p14="http://schemas.microsoft.com/office/powerpoint/2010/main" val="274644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415600" y="593367"/>
            <a:ext cx="11360800" cy="1700000"/>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5000"/>
              </a:lnSpc>
              <a:spcBef>
                <a:spcPts val="0"/>
              </a:spcBef>
              <a:spcAft>
                <a:spcPts val="0"/>
              </a:spcAft>
              <a:buClr>
                <a:schemeClr val="dk1"/>
              </a:buClr>
              <a:buSzPts val="1100"/>
              <a:buFont typeface="Arial"/>
              <a:buNone/>
            </a:pPr>
            <a:r>
              <a:rPr lang="en" sz="3467"/>
              <a:t>Creative Commons licenses work </a:t>
            </a:r>
            <a:r>
              <a:rPr lang="en" sz="3467" i="1"/>
              <a:t>within </a:t>
            </a:r>
            <a:r>
              <a:rPr lang="en" sz="3467"/>
              <a:t>copyright to offer "some rights reserved" options for sharing, remixing, and reusing works.</a:t>
            </a:r>
            <a:endParaRPr sz="3467">
              <a:solidFill>
                <a:srgbClr val="000000"/>
              </a:solidFill>
            </a:endParaRPr>
          </a:p>
        </p:txBody>
      </p:sp>
      <p:sp>
        <p:nvSpPr>
          <p:cNvPr id="167" name="Google Shape;167;p25"/>
          <p:cNvSpPr txBox="1">
            <a:spLocks noGrp="1"/>
          </p:cNvSpPr>
          <p:nvPr>
            <p:ph type="body" idx="1"/>
          </p:nvPr>
        </p:nvSpPr>
        <p:spPr>
          <a:xfrm>
            <a:off x="415600" y="2471633"/>
            <a:ext cx="11360800" cy="3620000"/>
          </a:xfrm>
          <a:prstGeom prst="rect">
            <a:avLst/>
          </a:prstGeom>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5000"/>
              </a:lnSpc>
              <a:spcBef>
                <a:spcPts val="1333"/>
              </a:spcBef>
              <a:spcAft>
                <a:spcPts val="0"/>
              </a:spcAft>
              <a:buClr>
                <a:schemeClr val="dk1"/>
              </a:buClr>
              <a:buSzPts val="1100"/>
              <a:buFont typeface="Arial"/>
              <a:buNone/>
            </a:pPr>
            <a:r>
              <a:rPr lang="en" sz="2933">
                <a:solidFill>
                  <a:srgbClr val="000000"/>
                </a:solidFill>
              </a:rPr>
              <a:t>Every license has 3 layers:</a:t>
            </a:r>
            <a:endParaRPr sz="2933">
              <a:solidFill>
                <a:srgbClr val="000000"/>
              </a:solidFill>
            </a:endParaRPr>
          </a:p>
          <a:p>
            <a:pPr marL="609585" lvl="0" indent="-491054" algn="l" rtl="0">
              <a:lnSpc>
                <a:spcPct val="95000"/>
              </a:lnSpc>
              <a:spcBef>
                <a:spcPts val="2133"/>
              </a:spcBef>
              <a:spcAft>
                <a:spcPts val="0"/>
              </a:spcAft>
              <a:buClr>
                <a:srgbClr val="000000"/>
              </a:buClr>
              <a:buSzPts val="2200"/>
              <a:buChar char="●"/>
            </a:pPr>
            <a:r>
              <a:rPr lang="en" sz="2933">
                <a:solidFill>
                  <a:srgbClr val="000000"/>
                </a:solidFill>
              </a:rPr>
              <a:t>the legal code contains the enforceable terms of the license</a:t>
            </a:r>
            <a:endParaRPr sz="2933">
              <a:solidFill>
                <a:srgbClr val="000000"/>
              </a:solidFill>
            </a:endParaRPr>
          </a:p>
          <a:p>
            <a:pPr marL="609585" lvl="0" indent="-491054" algn="l" rtl="0">
              <a:lnSpc>
                <a:spcPct val="95000"/>
              </a:lnSpc>
              <a:spcBef>
                <a:spcPts val="1333"/>
              </a:spcBef>
              <a:spcAft>
                <a:spcPts val="0"/>
              </a:spcAft>
              <a:buClr>
                <a:srgbClr val="000000"/>
              </a:buClr>
              <a:buSzPts val="2200"/>
              <a:buChar char="●"/>
            </a:pPr>
            <a:r>
              <a:rPr lang="en" sz="2933">
                <a:solidFill>
                  <a:srgbClr val="000000"/>
                </a:solidFill>
              </a:rPr>
              <a:t>the commons deed summarizes the legal terms in an easy-to-understand way</a:t>
            </a:r>
            <a:endParaRPr sz="2933">
              <a:solidFill>
                <a:srgbClr val="000000"/>
              </a:solidFill>
            </a:endParaRPr>
          </a:p>
          <a:p>
            <a:pPr marL="609585" lvl="0" indent="-491054" algn="l" rtl="0">
              <a:lnSpc>
                <a:spcPct val="95000"/>
              </a:lnSpc>
              <a:spcBef>
                <a:spcPts val="1333"/>
              </a:spcBef>
              <a:spcAft>
                <a:spcPts val="0"/>
              </a:spcAft>
              <a:buClr>
                <a:srgbClr val="000000"/>
              </a:buClr>
              <a:buSzPts val="2200"/>
              <a:buChar char="●"/>
            </a:pPr>
            <a:r>
              <a:rPr lang="en" sz="2933">
                <a:solidFill>
                  <a:srgbClr val="000000"/>
                </a:solidFill>
              </a:rPr>
              <a:t>the machine readable layer uses computer code to make the license readable by search engines</a:t>
            </a:r>
            <a:endParaRPr sz="2933"/>
          </a:p>
        </p:txBody>
      </p:sp>
    </p:spTree>
    <p:extLst>
      <p:ext uri="{BB962C8B-B14F-4D97-AF65-F5344CB8AC3E}">
        <p14:creationId xmlns:p14="http://schemas.microsoft.com/office/powerpoint/2010/main" val="660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0" y="279767"/>
            <a:ext cx="121920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a:solidFill>
                  <a:srgbClr val="000000"/>
                </a:solidFill>
              </a:rPr>
              <a:t>4 elements can be combined to meet everyone’s licensing needs:</a:t>
            </a:r>
            <a:endParaRPr sz="3200">
              <a:solidFill>
                <a:srgbClr val="000000"/>
              </a:solidFill>
            </a:endParaRPr>
          </a:p>
        </p:txBody>
      </p:sp>
      <p:sp>
        <p:nvSpPr>
          <p:cNvPr id="173" name="Google Shape;173;p26"/>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 sz="2400" b="1">
                <a:solidFill>
                  <a:srgbClr val="000000"/>
                </a:solidFill>
              </a:rPr>
              <a:t>Attribution (BY):</a:t>
            </a:r>
            <a:r>
              <a:rPr lang="en" sz="2400">
                <a:solidFill>
                  <a:srgbClr val="000000"/>
                </a:solidFill>
              </a:rPr>
              <a:t> users must give credit as requested. Attribution is required for all CC licenses.</a:t>
            </a: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r>
              <a:rPr lang="en" sz="2400" b="1">
                <a:solidFill>
                  <a:srgbClr val="000000"/>
                </a:solidFill>
              </a:rPr>
              <a:t>No-derivatives </a:t>
            </a:r>
            <a:r>
              <a:rPr lang="en" sz="2400">
                <a:solidFill>
                  <a:srgbClr val="000000"/>
                </a:solidFill>
              </a:rPr>
              <a:t>(ND): users may not modify the work without the consent of the licensor.</a:t>
            </a:r>
            <a:endParaRPr sz="2400">
              <a:solidFill>
                <a:srgbClr val="000000"/>
              </a:solidFill>
            </a:endParaRPr>
          </a:p>
        </p:txBody>
      </p:sp>
      <p:pic>
        <p:nvPicPr>
          <p:cNvPr id="174" name="Google Shape;174;p26" title="Creative Commons &quot;attribution&quot; icon"/>
          <p:cNvPicPr preferRelativeResize="0"/>
          <p:nvPr/>
        </p:nvPicPr>
        <p:blipFill>
          <a:blip r:embed="rId3">
            <a:alphaModFix/>
          </a:blip>
          <a:stretch>
            <a:fillRect/>
          </a:stretch>
        </p:blipFill>
        <p:spPr>
          <a:xfrm>
            <a:off x="2287433" y="1132867"/>
            <a:ext cx="853440" cy="853440"/>
          </a:xfrm>
          <a:prstGeom prst="rect">
            <a:avLst/>
          </a:prstGeom>
          <a:noFill/>
          <a:ln>
            <a:noFill/>
          </a:ln>
        </p:spPr>
      </p:pic>
      <p:pic>
        <p:nvPicPr>
          <p:cNvPr id="175" name="Google Shape;175;p26" title="Creative Commons &quot;no-derivatives&quot; icon"/>
          <p:cNvPicPr preferRelativeResize="0"/>
          <p:nvPr/>
        </p:nvPicPr>
        <p:blipFill>
          <a:blip r:embed="rId4">
            <a:alphaModFix/>
          </a:blip>
          <a:stretch>
            <a:fillRect/>
          </a:stretch>
        </p:blipFill>
        <p:spPr>
          <a:xfrm>
            <a:off x="2287433" y="3586300"/>
            <a:ext cx="853440" cy="853440"/>
          </a:xfrm>
          <a:prstGeom prst="rect">
            <a:avLst/>
          </a:prstGeom>
          <a:noFill/>
          <a:ln>
            <a:noFill/>
          </a:ln>
        </p:spPr>
      </p:pic>
      <p:sp>
        <p:nvSpPr>
          <p:cNvPr id="176" name="Google Shape;176;p26"/>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 sz="2400" b="1">
                <a:solidFill>
                  <a:srgbClr val="000000"/>
                </a:solidFill>
              </a:rPr>
              <a:t>Non-commercial </a:t>
            </a:r>
            <a:r>
              <a:rPr lang="en" sz="2400">
                <a:solidFill>
                  <a:srgbClr val="000000"/>
                </a:solidFill>
              </a:rPr>
              <a:t>(NC): users may not use the work for purposes that are primarily commercial.</a:t>
            </a: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 sz="2400" b="1">
                <a:solidFill>
                  <a:srgbClr val="000000"/>
                </a:solidFill>
              </a:rPr>
              <a:t>Share-alike </a:t>
            </a:r>
            <a:r>
              <a:rPr lang="en" sz="2400">
                <a:solidFill>
                  <a:srgbClr val="000000"/>
                </a:solidFill>
              </a:rPr>
              <a:t>(SA): derivative works must be made available under the same terms as the original.</a:t>
            </a:r>
            <a:endParaRPr sz="2400">
              <a:solidFill>
                <a:srgbClr val="000000"/>
              </a:solidFill>
            </a:endParaRPr>
          </a:p>
        </p:txBody>
      </p:sp>
      <p:pic>
        <p:nvPicPr>
          <p:cNvPr id="177" name="Google Shape;177;p26" title="Creative Commons &quot;non-commercial&quot; icon"/>
          <p:cNvPicPr preferRelativeResize="0"/>
          <p:nvPr/>
        </p:nvPicPr>
        <p:blipFill>
          <a:blip r:embed="rId5">
            <a:alphaModFix/>
          </a:blip>
          <a:stretch>
            <a:fillRect/>
          </a:stretch>
        </p:blipFill>
        <p:spPr>
          <a:xfrm>
            <a:off x="8305967" y="1132867"/>
            <a:ext cx="853440" cy="853440"/>
          </a:xfrm>
          <a:prstGeom prst="rect">
            <a:avLst/>
          </a:prstGeom>
          <a:noFill/>
          <a:ln>
            <a:noFill/>
          </a:ln>
        </p:spPr>
      </p:pic>
      <p:pic>
        <p:nvPicPr>
          <p:cNvPr id="178" name="Google Shape;178;p26" title="Creative Commons &quot;share-alike&quot; icon"/>
          <p:cNvPicPr preferRelativeResize="0"/>
          <p:nvPr/>
        </p:nvPicPr>
        <p:blipFill>
          <a:blip r:embed="rId6">
            <a:alphaModFix/>
          </a:blip>
          <a:stretch>
            <a:fillRect/>
          </a:stretch>
        </p:blipFill>
        <p:spPr>
          <a:xfrm>
            <a:off x="8305951" y="3586300"/>
            <a:ext cx="853440" cy="853440"/>
          </a:xfrm>
          <a:prstGeom prst="rect">
            <a:avLst/>
          </a:prstGeom>
          <a:noFill/>
          <a:ln>
            <a:noFill/>
          </a:ln>
        </p:spPr>
      </p:pic>
      <p:sp>
        <p:nvSpPr>
          <p:cNvPr id="179" name="Google Shape;179;p26"/>
          <p:cNvSpPr txBox="1"/>
          <p:nvPr/>
        </p:nvSpPr>
        <p:spPr>
          <a:xfrm>
            <a:off x="460000" y="6201200"/>
            <a:ext cx="11238400" cy="656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sz="1333"/>
              <a:t>This slide was adapted from an infographic by Pamela Thielman for the Center for Teaching and Learning, Baruch College, which is licensed under a </a:t>
            </a:r>
            <a:r>
              <a:rPr lang="en" sz="1333" u="sng">
                <a:solidFill>
                  <a:srgbClr val="00AFEF"/>
                </a:solidFill>
                <a:hlinkClick r:id="rId7">
                  <a:extLst>
                    <a:ext uri="{A12FA001-AC4F-418D-AE19-62706E023703}">
                      <ahyp:hlinkClr xmlns:ahyp="http://schemas.microsoft.com/office/drawing/2018/hyperlinkcolor" val="tx"/>
                    </a:ext>
                  </a:extLst>
                </a:hlinkClick>
              </a:rPr>
              <a:t>Creative Commons Attribution-ShareAlike 4.0 license</a:t>
            </a:r>
            <a:r>
              <a:rPr lang="en" sz="1333"/>
              <a:t>.</a:t>
            </a:r>
            <a:endParaRPr sz="3200"/>
          </a:p>
        </p:txBody>
      </p:sp>
    </p:spTree>
    <p:extLst>
      <p:ext uri="{BB962C8B-B14F-4D97-AF65-F5344CB8AC3E}">
        <p14:creationId xmlns:p14="http://schemas.microsoft.com/office/powerpoint/2010/main" val="250008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15600" y="245200"/>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AI &amp; Creative Commons</a:t>
            </a:r>
            <a:endParaRPr/>
          </a:p>
        </p:txBody>
      </p:sp>
      <p:sp>
        <p:nvSpPr>
          <p:cNvPr id="185" name="Google Shape;185;p27"/>
          <p:cNvSpPr txBox="1"/>
          <p:nvPr/>
        </p:nvSpPr>
        <p:spPr>
          <a:xfrm>
            <a:off x="540867" y="1290333"/>
            <a:ext cx="10686800" cy="5090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a:t>“We believe there are strong arguments that, in most cases, using copyrighted works to train generative AI models would be </a:t>
            </a:r>
            <a:r>
              <a:rPr lang="en" sz="2400" u="sng">
                <a:solidFill>
                  <a:srgbClr val="00AFEF"/>
                </a:solidFill>
                <a:hlinkClick r:id="rId3">
                  <a:extLst>
                    <a:ext uri="{A12FA001-AC4F-418D-AE19-62706E023703}">
                      <ahyp:hlinkClr xmlns:ahyp="http://schemas.microsoft.com/office/drawing/2018/hyperlinkcolor" val="tx"/>
                    </a:ext>
                  </a:extLst>
                </a:hlinkClick>
              </a:rPr>
              <a:t>fair use</a:t>
            </a:r>
            <a:r>
              <a:rPr lang="en" sz="2400"/>
              <a:t> in the United States.”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“If you create works using generative AI, you can still apply CC licenses to the work you create with the use of those tools and share your work in the ways that you wish. The CC license you choose will apply to the creative work that you contribute to the final product, even if the portion produced by the generative AI system itself may be uncopyrightable. We encourage the use of CC0 for those works that do not involve a significant degree of human creativity, to clarify the intellectual property status of the work and to ensure the public domain grows and thrives.” </a:t>
            </a:r>
            <a:endParaRPr sz="2400"/>
          </a:p>
          <a:p>
            <a:pPr marL="609585" lvl="0" indent="-457189" algn="l" rtl="0">
              <a:spcBef>
                <a:spcPts val="1333"/>
              </a:spcBef>
              <a:spcAft>
                <a:spcPts val="0"/>
              </a:spcAft>
              <a:buSzPts val="1800"/>
              <a:buChar char="-"/>
            </a:pPr>
            <a:r>
              <a:rPr lang="en" sz="2489" u="sng">
                <a:solidFill>
                  <a:srgbClr val="00AFEF"/>
                </a:solidFill>
                <a:hlinkClick r:id="rId4">
                  <a:extLst>
                    <a:ext uri="{A12FA001-AC4F-418D-AE19-62706E023703}">
                      <ahyp:hlinkClr xmlns:ahyp="http://schemas.microsoft.com/office/drawing/2018/hyperlinkcolor" val="tx"/>
                    </a:ext>
                  </a:extLst>
                </a:hlinkClick>
              </a:rPr>
              <a:t>Understanding CC licenses and Generative AI</a:t>
            </a:r>
            <a:r>
              <a:rPr lang="en" sz="2489"/>
              <a:t>, </a:t>
            </a:r>
            <a:r>
              <a:rPr lang="en" sz="2489" i="1"/>
              <a:t>Creative Commons website</a:t>
            </a:r>
            <a:endParaRPr sz="2489" i="1"/>
          </a:p>
        </p:txBody>
      </p:sp>
    </p:spTree>
    <p:extLst>
      <p:ext uri="{BB962C8B-B14F-4D97-AF65-F5344CB8AC3E}">
        <p14:creationId xmlns:p14="http://schemas.microsoft.com/office/powerpoint/2010/main" val="424393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232300" y="342967"/>
            <a:ext cx="6168000" cy="10076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3227"/>
              <a:t>Activity: Writing a CC Attribution</a:t>
            </a:r>
            <a:endParaRPr sz="3227"/>
          </a:p>
        </p:txBody>
      </p:sp>
      <p:sp>
        <p:nvSpPr>
          <p:cNvPr id="191" name="Google Shape;191;p28"/>
          <p:cNvSpPr txBox="1">
            <a:spLocks noGrp="1"/>
          </p:cNvSpPr>
          <p:nvPr>
            <p:ph type="body" idx="1"/>
          </p:nvPr>
        </p:nvSpPr>
        <p:spPr>
          <a:xfrm>
            <a:off x="415600" y="1441167"/>
            <a:ext cx="6168000" cy="30164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a:solidFill>
                  <a:schemeClr val="dk1"/>
                </a:solidFill>
              </a:rPr>
              <a:t>The standard for CC attributions is Title, Author, Source, License, or “TASL”.</a:t>
            </a:r>
            <a:endParaRPr sz="2400">
              <a:solidFill>
                <a:schemeClr val="dk1"/>
              </a:solidFill>
            </a:endParaRPr>
          </a:p>
          <a:p>
            <a:pPr marL="0" lvl="0" indent="0" algn="l" rtl="0">
              <a:spcBef>
                <a:spcPts val="1333"/>
              </a:spcBef>
              <a:spcAft>
                <a:spcPts val="1333"/>
              </a:spcAft>
              <a:buNone/>
            </a:pPr>
            <a:r>
              <a:rPr lang="en" sz="2400">
                <a:solidFill>
                  <a:schemeClr val="dk1"/>
                </a:solidFill>
              </a:rPr>
              <a:t>With that in mind and with the information provided, visit the “</a:t>
            </a:r>
            <a:r>
              <a:rPr lang="en" sz="2400" u="sng">
                <a:solidFill>
                  <a:srgbClr val="00AFEF"/>
                </a:solidFill>
                <a:hlinkClick r:id="rId3">
                  <a:extLst>
                    <a:ext uri="{A12FA001-AC4F-418D-AE19-62706E023703}">
                      <ahyp:hlinkClr xmlns:ahyp="http://schemas.microsoft.com/office/drawing/2018/hyperlinkcolor" val="tx"/>
                    </a:ext>
                  </a:extLst>
                </a:hlinkClick>
              </a:rPr>
              <a:t>Recommended practices for attribution</a:t>
            </a:r>
            <a:r>
              <a:rPr lang="en" sz="2400">
                <a:solidFill>
                  <a:schemeClr val="dk1"/>
                </a:solidFill>
              </a:rPr>
              <a:t>” wiki and create an attribution for the image on this slide.</a:t>
            </a:r>
            <a:endParaRPr sz="2400">
              <a:solidFill>
                <a:schemeClr val="dk1"/>
              </a:solidFill>
            </a:endParaRPr>
          </a:p>
        </p:txBody>
      </p:sp>
      <p:pic>
        <p:nvPicPr>
          <p:cNvPr id="192" name="Google Shape;192;p28"/>
          <p:cNvPicPr preferRelativeResize="0"/>
          <p:nvPr/>
        </p:nvPicPr>
        <p:blipFill>
          <a:blip r:embed="rId4">
            <a:alphaModFix/>
          </a:blip>
          <a:stretch>
            <a:fillRect/>
          </a:stretch>
        </p:blipFill>
        <p:spPr>
          <a:xfrm>
            <a:off x="6659767" y="308901"/>
            <a:ext cx="5364484" cy="4008361"/>
          </a:xfrm>
          <a:prstGeom prst="rect">
            <a:avLst/>
          </a:prstGeom>
          <a:noFill/>
          <a:ln w="9525" cap="flat" cmpd="sng">
            <a:solidFill>
              <a:schemeClr val="dk1"/>
            </a:solidFill>
            <a:prstDash val="solid"/>
            <a:round/>
            <a:headEnd type="none" w="sm" len="sm"/>
            <a:tailEnd type="none" w="sm" len="sm"/>
          </a:ln>
        </p:spPr>
      </p:pic>
      <p:pic>
        <p:nvPicPr>
          <p:cNvPr id="193" name="Google Shape;193;p28"/>
          <p:cNvPicPr preferRelativeResize="0"/>
          <p:nvPr/>
        </p:nvPicPr>
        <p:blipFill rotWithShape="1">
          <a:blip r:embed="rId5">
            <a:alphaModFix/>
          </a:blip>
          <a:srcRect l="2303" t="11538" r="2121" b="9485"/>
          <a:stretch/>
        </p:blipFill>
        <p:spPr>
          <a:xfrm>
            <a:off x="759900" y="4548167"/>
            <a:ext cx="11264368" cy="1104333"/>
          </a:xfrm>
          <a:prstGeom prst="rect">
            <a:avLst/>
          </a:prstGeom>
          <a:noFill/>
          <a:ln w="9525" cap="flat" cmpd="sng">
            <a:solidFill>
              <a:schemeClr val="dk1"/>
            </a:solidFill>
            <a:prstDash val="solid"/>
            <a:round/>
            <a:headEnd type="none" w="sm" len="sm"/>
            <a:tailEnd type="none" w="sm" len="sm"/>
          </a:ln>
        </p:spPr>
      </p:pic>
      <p:pic>
        <p:nvPicPr>
          <p:cNvPr id="194" name="Google Shape;194;p28"/>
          <p:cNvPicPr preferRelativeResize="0"/>
          <p:nvPr/>
        </p:nvPicPr>
        <p:blipFill>
          <a:blip r:embed="rId6">
            <a:alphaModFix/>
          </a:blip>
          <a:stretch>
            <a:fillRect/>
          </a:stretch>
        </p:blipFill>
        <p:spPr>
          <a:xfrm>
            <a:off x="6501867" y="5303597"/>
            <a:ext cx="2438399" cy="1335313"/>
          </a:xfrm>
          <a:prstGeom prst="rect">
            <a:avLst/>
          </a:prstGeom>
          <a:noFill/>
          <a:ln w="9525" cap="flat" cmpd="sng">
            <a:solidFill>
              <a:schemeClr val="dk1"/>
            </a:solidFill>
            <a:prstDash val="solid"/>
            <a:round/>
            <a:headEnd type="none" w="sm" len="sm"/>
            <a:tailEnd type="none" w="sm" len="sm"/>
          </a:ln>
        </p:spPr>
      </p:pic>
      <p:sp>
        <p:nvSpPr>
          <p:cNvPr id="195" name="Google Shape;195;p28"/>
          <p:cNvSpPr/>
          <p:nvPr/>
        </p:nvSpPr>
        <p:spPr>
          <a:xfrm rot="-5400000" flipH="1">
            <a:off x="9513133" y="4971733"/>
            <a:ext cx="945600" cy="2015200"/>
          </a:xfrm>
          <a:prstGeom prst="bentUpArrow">
            <a:avLst>
              <a:gd name="adj1" fmla="val 25000"/>
              <a:gd name="adj2" fmla="val 23667"/>
              <a:gd name="adj3" fmla="val 29198"/>
            </a:avLst>
          </a:prstGeom>
          <a:solidFill>
            <a:srgbClr val="FFB71B"/>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Tree>
    <p:extLst>
      <p:ext uri="{BB962C8B-B14F-4D97-AF65-F5344CB8AC3E}">
        <p14:creationId xmlns:p14="http://schemas.microsoft.com/office/powerpoint/2010/main" val="75894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415600" y="2867800"/>
            <a:ext cx="11360800" cy="17344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r>
              <a:rPr lang="en" u="sng">
                <a:solidFill>
                  <a:srgbClr val="00AFEF"/>
                </a:solidFill>
                <a:hlinkClick r:id="rId3">
                  <a:extLst>
                    <a:ext uri="{A12FA001-AC4F-418D-AE19-62706E023703}">
                      <ahyp:hlinkClr xmlns:ahyp="http://schemas.microsoft.com/office/drawing/2018/hyperlinkcolor" val="tx"/>
                    </a:ext>
                  </a:extLst>
                </a:hlinkClick>
              </a:rPr>
              <a:t>Capybara</a:t>
            </a:r>
            <a:r>
              <a:rPr lang="en">
                <a:solidFill>
                  <a:srgbClr val="000000"/>
                </a:solidFill>
              </a:rPr>
              <a:t> by </a:t>
            </a:r>
            <a:r>
              <a:rPr lang="en" u="sng">
                <a:solidFill>
                  <a:srgbClr val="00AFEF"/>
                </a:solidFill>
                <a:hlinkClick r:id="rId4">
                  <a:extLst>
                    <a:ext uri="{A12FA001-AC4F-418D-AE19-62706E023703}">
                      <ahyp:hlinkClr xmlns:ahyp="http://schemas.microsoft.com/office/drawing/2018/hyperlinkcolor" val="tx"/>
                    </a:ext>
                  </a:extLst>
                </a:hlinkClick>
              </a:rPr>
              <a:t>Karoly Lorentey</a:t>
            </a:r>
            <a:r>
              <a:rPr lang="en">
                <a:solidFill>
                  <a:srgbClr val="000000"/>
                </a:solidFill>
              </a:rPr>
              <a:t> is licensed under </a:t>
            </a:r>
            <a:r>
              <a:rPr lang="en" u="sng">
                <a:solidFill>
                  <a:srgbClr val="00AFEF"/>
                </a:solidFill>
                <a:hlinkClick r:id="rId5">
                  <a:extLst>
                    <a:ext uri="{A12FA001-AC4F-418D-AE19-62706E023703}">
                      <ahyp:hlinkClr xmlns:ahyp="http://schemas.microsoft.com/office/drawing/2018/hyperlinkcolor" val="tx"/>
                    </a:ext>
                  </a:extLst>
                </a:hlinkClick>
              </a:rPr>
              <a:t>CC BY 2.0</a:t>
            </a:r>
            <a:endParaRPr>
              <a:solidFill>
                <a:srgbClr val="00AFEF"/>
              </a:solidFill>
            </a:endParaRPr>
          </a:p>
        </p:txBody>
      </p:sp>
    </p:spTree>
    <p:extLst>
      <p:ext uri="{BB962C8B-B14F-4D97-AF65-F5344CB8AC3E}">
        <p14:creationId xmlns:p14="http://schemas.microsoft.com/office/powerpoint/2010/main" val="257087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458733" y="1151400"/>
            <a:ext cx="5333200" cy="4555200"/>
          </a:xfrm>
          <a:prstGeom prst="rect">
            <a:avLst/>
          </a:prstGeom>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None/>
            </a:pPr>
            <a:r>
              <a:rPr lang="en" sz="3200">
                <a:solidFill>
                  <a:schemeClr val="dk1"/>
                </a:solidFill>
              </a:rPr>
              <a:t>By the way: finding an image on a website and using it without consulting the usage rights is</a:t>
            </a:r>
            <a:endParaRPr sz="3200">
              <a:solidFill>
                <a:schemeClr val="dk1"/>
              </a:solidFill>
            </a:endParaRPr>
          </a:p>
          <a:p>
            <a:pPr marL="0" lvl="0" indent="0" algn="ctr" rtl="0">
              <a:lnSpc>
                <a:spcPct val="100000"/>
              </a:lnSpc>
              <a:spcBef>
                <a:spcPts val="0"/>
              </a:spcBef>
              <a:spcAft>
                <a:spcPts val="0"/>
              </a:spcAft>
              <a:buNone/>
            </a:pPr>
            <a:r>
              <a:rPr lang="en" sz="3200">
                <a:solidFill>
                  <a:schemeClr val="dk1"/>
                </a:solidFill>
              </a:rPr>
              <a:t>NOT OK</a:t>
            </a: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3200">
                <a:solidFill>
                  <a:schemeClr val="dk1"/>
                </a:solidFill>
              </a:rPr>
              <a:t>–even if you include an attribution.</a:t>
            </a:r>
            <a:endParaRPr sz="3200"/>
          </a:p>
        </p:txBody>
      </p:sp>
      <p:sp>
        <p:nvSpPr>
          <p:cNvPr id="206" name="Google Shape;206;p30"/>
          <p:cNvSpPr txBox="1">
            <a:spLocks noGrp="1"/>
          </p:cNvSpPr>
          <p:nvPr>
            <p:ph type="body" idx="2"/>
          </p:nvPr>
        </p:nvSpPr>
        <p:spPr>
          <a:xfrm>
            <a:off x="6443200" y="0"/>
            <a:ext cx="5748800" cy="6858000"/>
          </a:xfrm>
          <a:prstGeom prst="rect">
            <a:avLst/>
          </a:prstGeom>
          <a:solidFill>
            <a:srgbClr val="2869AF"/>
          </a:solidFill>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1600"/>
              </a:spcAft>
              <a:buClr>
                <a:schemeClr val="dk1"/>
              </a:buClr>
              <a:buSzPts val="1100"/>
              <a:buFont typeface="Arial"/>
              <a:buNone/>
            </a:pPr>
            <a:r>
              <a:rPr lang="en" sz="3200" b="1">
                <a:solidFill>
                  <a:srgbClr val="FFFFFF"/>
                </a:solidFill>
              </a:rPr>
              <a:t>Always assume something  is copyrighted!</a:t>
            </a:r>
            <a:endParaRPr sz="2133">
              <a:solidFill>
                <a:srgbClr val="FFFFFF"/>
              </a:solidFill>
            </a:endParaRPr>
          </a:p>
        </p:txBody>
      </p:sp>
    </p:spTree>
    <p:extLst>
      <p:ext uri="{BB962C8B-B14F-4D97-AF65-F5344CB8AC3E}">
        <p14:creationId xmlns:p14="http://schemas.microsoft.com/office/powerpoint/2010/main" val="324476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p:cNvPicPr preferRelativeResize="0"/>
          <p:nvPr/>
        </p:nvPicPr>
        <p:blipFill rotWithShape="1">
          <a:blip r:embed="rId3">
            <a:alphaModFix/>
          </a:blip>
          <a:srcRect b="23124"/>
          <a:stretch/>
        </p:blipFill>
        <p:spPr>
          <a:xfrm>
            <a:off x="2355968" y="5102201"/>
            <a:ext cx="9732201" cy="1699500"/>
          </a:xfrm>
          <a:prstGeom prst="rect">
            <a:avLst/>
          </a:prstGeom>
          <a:noFill/>
          <a:ln w="9525" cap="flat" cmpd="sng">
            <a:solidFill>
              <a:schemeClr val="dk2"/>
            </a:solidFill>
            <a:prstDash val="solid"/>
            <a:round/>
            <a:headEnd type="none" w="sm" len="sm"/>
            <a:tailEnd type="none" w="sm" len="sm"/>
          </a:ln>
        </p:spPr>
      </p:pic>
      <p:pic>
        <p:nvPicPr>
          <p:cNvPr id="212" name="Google Shape;212;p31"/>
          <p:cNvPicPr preferRelativeResize="0"/>
          <p:nvPr/>
        </p:nvPicPr>
        <p:blipFill rotWithShape="1">
          <a:blip r:embed="rId4">
            <a:alphaModFix/>
          </a:blip>
          <a:srcRect r="3053"/>
          <a:stretch/>
        </p:blipFill>
        <p:spPr>
          <a:xfrm>
            <a:off x="5992167" y="91967"/>
            <a:ext cx="6095999" cy="4825999"/>
          </a:xfrm>
          <a:prstGeom prst="rect">
            <a:avLst/>
          </a:prstGeom>
          <a:noFill/>
          <a:ln w="9525" cap="flat" cmpd="sng">
            <a:solidFill>
              <a:schemeClr val="dk2"/>
            </a:solidFill>
            <a:prstDash val="solid"/>
            <a:round/>
            <a:headEnd type="none" w="sm" len="sm"/>
            <a:tailEnd type="none" w="sm" len="sm"/>
          </a:ln>
        </p:spPr>
      </p:pic>
      <p:sp>
        <p:nvSpPr>
          <p:cNvPr id="213" name="Google Shape;213;p31"/>
          <p:cNvSpPr txBox="1"/>
          <p:nvPr/>
        </p:nvSpPr>
        <p:spPr>
          <a:xfrm>
            <a:off x="108567" y="586167"/>
            <a:ext cx="5883600" cy="38376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333" b="1">
                <a:solidFill>
                  <a:schemeClr val="dk1"/>
                </a:solidFill>
              </a:rPr>
              <a:t>Do not</a:t>
            </a:r>
            <a:r>
              <a:rPr lang="en" sz="3333">
                <a:solidFill>
                  <a:schemeClr val="dk1"/>
                </a:solidFill>
              </a:rPr>
              <a:t> grab this flower image on the right, even if you can trace it to the source–</a:t>
            </a:r>
            <a:endParaRPr sz="3333">
              <a:solidFill>
                <a:schemeClr val="dk1"/>
              </a:solidFill>
            </a:endParaRPr>
          </a:p>
          <a:p>
            <a:pPr marL="0" lvl="0" indent="0" algn="l" rtl="0">
              <a:spcBef>
                <a:spcPts val="0"/>
              </a:spcBef>
              <a:spcAft>
                <a:spcPts val="0"/>
              </a:spcAft>
              <a:buNone/>
            </a:pPr>
            <a:r>
              <a:rPr lang="en" sz="3333">
                <a:solidFill>
                  <a:schemeClr val="dk1"/>
                </a:solidFill>
              </a:rPr>
              <a:t>check the rights statement (like the one below) and, if none exists, assume it is not ok to take!</a:t>
            </a:r>
            <a:endParaRPr sz="3333">
              <a:solidFill>
                <a:schemeClr val="dk1"/>
              </a:solidFill>
            </a:endParaRPr>
          </a:p>
        </p:txBody>
      </p:sp>
    </p:spTree>
    <p:extLst>
      <p:ext uri="{BB962C8B-B14F-4D97-AF65-F5344CB8AC3E}">
        <p14:creationId xmlns:p14="http://schemas.microsoft.com/office/powerpoint/2010/main" val="364905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15600" y="980933"/>
            <a:ext cx="11360800" cy="40500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SzPts val="990"/>
              <a:buNone/>
            </a:pPr>
            <a:r>
              <a:rPr lang="en" sz="4053"/>
              <a:t>“[Copyright] is intended to motivate the creative activity of authors and inventors by the provision of special reward, and to allow the public access to the products of their genius after the limited period of exclusive control has expired.” </a:t>
            </a:r>
            <a:endParaRPr sz="4053"/>
          </a:p>
          <a:p>
            <a:pPr marL="1219170" lvl="0" indent="0" algn="l" rtl="0">
              <a:spcBef>
                <a:spcPts val="0"/>
              </a:spcBef>
              <a:spcAft>
                <a:spcPts val="0"/>
              </a:spcAft>
              <a:buSzPts val="990"/>
              <a:buNone/>
            </a:pPr>
            <a:r>
              <a:rPr lang="en" sz="3787"/>
              <a:t>-</a:t>
            </a:r>
            <a:r>
              <a:rPr lang="en" sz="3787" i="1"/>
              <a:t>Sony v. Universal</a:t>
            </a:r>
            <a:r>
              <a:rPr lang="en" sz="3787"/>
              <a:t> (1984)</a:t>
            </a:r>
            <a:endParaRPr sz="3787"/>
          </a:p>
        </p:txBody>
      </p:sp>
    </p:spTree>
    <p:extLst>
      <p:ext uri="{BB962C8B-B14F-4D97-AF65-F5344CB8AC3E}">
        <p14:creationId xmlns:p14="http://schemas.microsoft.com/office/powerpoint/2010/main" val="32236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3760"/>
              <a:t>Fair use</a:t>
            </a:r>
            <a:endParaRPr sz="3760"/>
          </a:p>
        </p:txBody>
      </p:sp>
      <p:sp>
        <p:nvSpPr>
          <p:cNvPr id="86" name="Google Shape;86;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333">
                <a:solidFill>
                  <a:schemeClr val="dk1"/>
                </a:solidFill>
                <a:highlight>
                  <a:srgbClr val="FFFFFF"/>
                </a:highlight>
              </a:rPr>
              <a:t>Permits… unauthorized use of copyrighted works "for purposes such as criticism, comment, news reporting, teaching (including multiple copies for classroom use), scholarship, or research." </a:t>
            </a:r>
            <a:endParaRPr sz="3333">
              <a:solidFill>
                <a:schemeClr val="dk1"/>
              </a:solidFill>
              <a:highlight>
                <a:srgbClr val="FFFFFF"/>
              </a:highlight>
            </a:endParaRPr>
          </a:p>
          <a:p>
            <a:pPr marL="1219170" lvl="0" indent="-491054" algn="l" rtl="0">
              <a:spcBef>
                <a:spcPts val="1600"/>
              </a:spcBef>
              <a:spcAft>
                <a:spcPts val="0"/>
              </a:spcAft>
              <a:buClr>
                <a:schemeClr val="dk1"/>
              </a:buClr>
              <a:buSzPts val="2200"/>
              <a:buChar char="-"/>
            </a:pPr>
            <a:r>
              <a:rPr lang="en" sz="2933" i="1">
                <a:solidFill>
                  <a:schemeClr val="dk1"/>
                </a:solidFill>
                <a:highlight>
                  <a:srgbClr val="FFFFFF"/>
                </a:highlight>
              </a:rPr>
              <a:t>17 U.S.C. § 107</a:t>
            </a:r>
            <a:endParaRPr sz="2933" i="1">
              <a:solidFill>
                <a:schemeClr val="dk1"/>
              </a:solidFill>
              <a:highlight>
                <a:srgbClr val="FFFFFF"/>
              </a:highlight>
            </a:endParaRPr>
          </a:p>
          <a:p>
            <a:pPr marL="0" lvl="0" indent="0" algn="l" rtl="0">
              <a:spcBef>
                <a:spcPts val="1600"/>
              </a:spcBef>
              <a:spcAft>
                <a:spcPts val="1600"/>
              </a:spcAft>
              <a:buNone/>
            </a:pPr>
            <a:endParaRPr sz="3333"/>
          </a:p>
        </p:txBody>
      </p:sp>
    </p:spTree>
    <p:extLst>
      <p:ext uri="{BB962C8B-B14F-4D97-AF65-F5344CB8AC3E}">
        <p14:creationId xmlns:p14="http://schemas.microsoft.com/office/powerpoint/2010/main" val="210565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15267" y="431967"/>
            <a:ext cx="111456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3760"/>
              <a:t>Factors in determining fair use:  </a:t>
            </a:r>
            <a:endParaRPr sz="3760"/>
          </a:p>
        </p:txBody>
      </p:sp>
      <p:sp>
        <p:nvSpPr>
          <p:cNvPr id="92" name="Google Shape;92;p19"/>
          <p:cNvSpPr txBox="1">
            <a:spLocks noGrp="1"/>
          </p:cNvSpPr>
          <p:nvPr>
            <p:ph type="body" idx="1"/>
          </p:nvPr>
        </p:nvSpPr>
        <p:spPr>
          <a:xfrm>
            <a:off x="313833" y="1307767"/>
            <a:ext cx="11462800" cy="5392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067">
                <a:solidFill>
                  <a:srgbClr val="333333"/>
                </a:solidFill>
                <a:highlight>
                  <a:srgbClr val="FFFFFF"/>
                </a:highlight>
              </a:rPr>
              <a:t>(1) the </a:t>
            </a:r>
            <a:r>
              <a:rPr lang="en" sz="3067" b="1">
                <a:solidFill>
                  <a:srgbClr val="333333"/>
                </a:solidFill>
                <a:highlight>
                  <a:srgbClr val="FFFFFF"/>
                </a:highlight>
              </a:rPr>
              <a:t>purpose </a:t>
            </a:r>
            <a:r>
              <a:rPr lang="en" sz="3067">
                <a:solidFill>
                  <a:srgbClr val="333333"/>
                </a:solidFill>
                <a:highlight>
                  <a:srgbClr val="FFFFFF"/>
                </a:highlight>
              </a:rPr>
              <a:t>and </a:t>
            </a:r>
            <a:r>
              <a:rPr lang="en" sz="3067" b="1">
                <a:solidFill>
                  <a:srgbClr val="333333"/>
                </a:solidFill>
                <a:highlight>
                  <a:srgbClr val="FFFFFF"/>
                </a:highlight>
              </a:rPr>
              <a:t>character </a:t>
            </a:r>
            <a:r>
              <a:rPr lang="en" sz="3067">
                <a:solidFill>
                  <a:srgbClr val="333333"/>
                </a:solidFill>
                <a:highlight>
                  <a:srgbClr val="FFFFFF"/>
                </a:highlight>
              </a:rPr>
              <a:t>of the use,                  including whether it is commercial in nature</a:t>
            </a:r>
            <a:endParaRPr sz="3067">
              <a:solidFill>
                <a:srgbClr val="333333"/>
              </a:solidFill>
              <a:highlight>
                <a:srgbClr val="FFFFFF"/>
              </a:highlight>
            </a:endParaRPr>
          </a:p>
          <a:p>
            <a:pPr marL="0" lvl="0" indent="0" algn="l" rtl="0">
              <a:spcBef>
                <a:spcPts val="1333"/>
              </a:spcBef>
              <a:spcAft>
                <a:spcPts val="0"/>
              </a:spcAft>
              <a:buNone/>
            </a:pPr>
            <a:r>
              <a:rPr lang="en" sz="3067">
                <a:solidFill>
                  <a:srgbClr val="333333"/>
                </a:solidFill>
                <a:highlight>
                  <a:srgbClr val="FFFFFF"/>
                </a:highlight>
              </a:rPr>
              <a:t>(2) the </a:t>
            </a:r>
            <a:r>
              <a:rPr lang="en" sz="3067" b="1">
                <a:solidFill>
                  <a:srgbClr val="333333"/>
                </a:solidFill>
                <a:highlight>
                  <a:srgbClr val="FFFFFF"/>
                </a:highlight>
              </a:rPr>
              <a:t>nature </a:t>
            </a:r>
            <a:r>
              <a:rPr lang="en" sz="3067">
                <a:solidFill>
                  <a:srgbClr val="333333"/>
                </a:solidFill>
                <a:highlight>
                  <a:srgbClr val="FFFFFF"/>
                </a:highlight>
              </a:rPr>
              <a:t>of the copyrighted work</a:t>
            </a:r>
            <a:endParaRPr sz="3067">
              <a:solidFill>
                <a:srgbClr val="333333"/>
              </a:solidFill>
              <a:highlight>
                <a:srgbClr val="FFFFFF"/>
              </a:highlight>
            </a:endParaRPr>
          </a:p>
          <a:p>
            <a:pPr marL="0" lvl="0" indent="0" algn="l" rtl="0">
              <a:spcBef>
                <a:spcPts val="1333"/>
              </a:spcBef>
              <a:spcAft>
                <a:spcPts val="0"/>
              </a:spcAft>
              <a:buNone/>
            </a:pPr>
            <a:r>
              <a:rPr lang="en" sz="3067">
                <a:solidFill>
                  <a:srgbClr val="333333"/>
                </a:solidFill>
                <a:highlight>
                  <a:srgbClr val="FFFFFF"/>
                </a:highlight>
              </a:rPr>
              <a:t>(3) the </a:t>
            </a:r>
            <a:r>
              <a:rPr lang="en" sz="3067" b="1">
                <a:solidFill>
                  <a:srgbClr val="333333"/>
                </a:solidFill>
                <a:highlight>
                  <a:srgbClr val="FFFFFF"/>
                </a:highlight>
              </a:rPr>
              <a:t>amount </a:t>
            </a:r>
            <a:r>
              <a:rPr lang="en" sz="3067">
                <a:solidFill>
                  <a:srgbClr val="333333"/>
                </a:solidFill>
                <a:highlight>
                  <a:srgbClr val="FFFFFF"/>
                </a:highlight>
              </a:rPr>
              <a:t>and </a:t>
            </a:r>
            <a:r>
              <a:rPr lang="en" sz="3067" b="1">
                <a:solidFill>
                  <a:srgbClr val="333333"/>
                </a:solidFill>
                <a:highlight>
                  <a:srgbClr val="FFFFFF"/>
                </a:highlight>
              </a:rPr>
              <a:t>substantiality </a:t>
            </a:r>
            <a:r>
              <a:rPr lang="en" sz="3067">
                <a:solidFill>
                  <a:srgbClr val="333333"/>
                </a:solidFill>
                <a:highlight>
                  <a:srgbClr val="FFFFFF"/>
                </a:highlight>
              </a:rPr>
              <a:t>of the                    copied material in relation to the copyrighted work as </a:t>
            </a:r>
            <a:endParaRPr sz="3067">
              <a:solidFill>
                <a:srgbClr val="333333"/>
              </a:solidFill>
              <a:highlight>
                <a:srgbClr val="FFFFFF"/>
              </a:highlight>
            </a:endParaRPr>
          </a:p>
          <a:p>
            <a:pPr marL="0" lvl="0" indent="0" algn="l" rtl="0">
              <a:spcBef>
                <a:spcPts val="0"/>
              </a:spcBef>
              <a:spcAft>
                <a:spcPts val="0"/>
              </a:spcAft>
              <a:buNone/>
            </a:pPr>
            <a:r>
              <a:rPr lang="en" sz="3067">
                <a:solidFill>
                  <a:srgbClr val="333333"/>
                </a:solidFill>
                <a:highlight>
                  <a:srgbClr val="FFFFFF"/>
                </a:highlight>
              </a:rPr>
              <a:t>a whole</a:t>
            </a:r>
            <a:endParaRPr sz="3067">
              <a:solidFill>
                <a:srgbClr val="333333"/>
              </a:solidFill>
              <a:highlight>
                <a:srgbClr val="FFFFFF"/>
              </a:highlight>
            </a:endParaRPr>
          </a:p>
          <a:p>
            <a:pPr marL="0" lvl="0" indent="0" algn="l" rtl="0">
              <a:spcBef>
                <a:spcPts val="1333"/>
              </a:spcBef>
              <a:spcAft>
                <a:spcPts val="0"/>
              </a:spcAft>
              <a:buClr>
                <a:schemeClr val="dk1"/>
              </a:buClr>
              <a:buSzPts val="1100"/>
              <a:buFont typeface="Arial"/>
              <a:buNone/>
            </a:pPr>
            <a:r>
              <a:rPr lang="en" sz="3067">
                <a:solidFill>
                  <a:srgbClr val="333333"/>
                </a:solidFill>
                <a:highlight>
                  <a:srgbClr val="FFFFFF"/>
                </a:highlight>
              </a:rPr>
              <a:t>(4) the effect of the use on the </a:t>
            </a:r>
            <a:r>
              <a:rPr lang="en" sz="3067" b="1">
                <a:solidFill>
                  <a:srgbClr val="333333"/>
                </a:solidFill>
                <a:highlight>
                  <a:srgbClr val="FFFFFF"/>
                </a:highlight>
              </a:rPr>
              <a:t>potential                  market </a:t>
            </a:r>
            <a:r>
              <a:rPr lang="en" sz="3067">
                <a:solidFill>
                  <a:srgbClr val="333333"/>
                </a:solidFill>
                <a:highlight>
                  <a:srgbClr val="FFFFFF"/>
                </a:highlight>
              </a:rPr>
              <a:t>for the copyrighted work</a:t>
            </a:r>
            <a:endParaRPr sz="3067">
              <a:solidFill>
                <a:srgbClr val="333333"/>
              </a:solidFill>
              <a:highlight>
                <a:srgbClr val="FFFFFF"/>
              </a:highlight>
            </a:endParaRPr>
          </a:p>
          <a:p>
            <a:pPr marL="0" lvl="0" indent="0" algn="l" rtl="0">
              <a:spcBef>
                <a:spcPts val="1333"/>
              </a:spcBef>
              <a:spcAft>
                <a:spcPts val="0"/>
              </a:spcAft>
              <a:buClr>
                <a:schemeClr val="dk1"/>
              </a:buClr>
              <a:buSzPts val="1100"/>
              <a:buFont typeface="Arial"/>
              <a:buNone/>
            </a:pPr>
            <a:r>
              <a:rPr lang="en" sz="1600">
                <a:solidFill>
                  <a:srgbClr val="333333"/>
                </a:solidFill>
                <a:highlight>
                  <a:srgbClr val="FFFFFF"/>
                </a:highlight>
              </a:rPr>
              <a:t>*Katherine Tsan’s image of Alex da Corte’s </a:t>
            </a:r>
            <a:r>
              <a:rPr lang="en" sz="1600" i="1">
                <a:solidFill>
                  <a:srgbClr val="333333"/>
                </a:solidFill>
                <a:highlight>
                  <a:srgbClr val="FFFFFF"/>
                </a:highlight>
              </a:rPr>
              <a:t>As Long as the Sun Lasts</a:t>
            </a:r>
            <a:r>
              <a:rPr lang="en" sz="1600">
                <a:solidFill>
                  <a:srgbClr val="333333"/>
                </a:solidFill>
                <a:highlight>
                  <a:srgbClr val="FFFFFF"/>
                </a:highlight>
              </a:rPr>
              <a:t> (2020) is being used for educational purposes.</a:t>
            </a:r>
            <a:endParaRPr sz="1600">
              <a:solidFill>
                <a:srgbClr val="333333"/>
              </a:solidFill>
              <a:highlight>
                <a:srgbClr val="FFFFFF"/>
              </a:highlight>
            </a:endParaRPr>
          </a:p>
          <a:p>
            <a:pPr marL="0" lvl="0" indent="0" algn="l" rtl="0">
              <a:spcBef>
                <a:spcPts val="1600"/>
              </a:spcBef>
              <a:spcAft>
                <a:spcPts val="0"/>
              </a:spcAft>
              <a:buClr>
                <a:schemeClr val="dk1"/>
              </a:buClr>
              <a:buSzPts val="1100"/>
              <a:buFont typeface="Arial"/>
              <a:buNone/>
            </a:pPr>
            <a:endParaRPr sz="3333">
              <a:solidFill>
                <a:srgbClr val="333333"/>
              </a:solidFill>
              <a:highlight>
                <a:srgbClr val="FFFFFF"/>
              </a:highlight>
            </a:endParaRPr>
          </a:p>
          <a:p>
            <a:pPr marL="0" lvl="0" indent="0" algn="l" rtl="0">
              <a:spcBef>
                <a:spcPts val="1600"/>
              </a:spcBef>
              <a:spcAft>
                <a:spcPts val="1600"/>
              </a:spcAft>
              <a:buNone/>
            </a:pPr>
            <a:endParaRPr sz="3333"/>
          </a:p>
        </p:txBody>
      </p:sp>
      <p:pic>
        <p:nvPicPr>
          <p:cNvPr id="93" name="Google Shape;93;p19"/>
          <p:cNvPicPr preferRelativeResize="0"/>
          <p:nvPr/>
        </p:nvPicPr>
        <p:blipFill>
          <a:blip r:embed="rId3">
            <a:alphaModFix/>
          </a:blip>
          <a:stretch>
            <a:fillRect/>
          </a:stretch>
        </p:blipFill>
        <p:spPr>
          <a:xfrm>
            <a:off x="9329767" y="0"/>
            <a:ext cx="2862232" cy="6357701"/>
          </a:xfrm>
          <a:prstGeom prst="rect">
            <a:avLst/>
          </a:prstGeom>
          <a:noFill/>
          <a:ln>
            <a:noFill/>
          </a:ln>
        </p:spPr>
      </p:pic>
    </p:spTree>
    <p:extLst>
      <p:ext uri="{BB962C8B-B14F-4D97-AF65-F5344CB8AC3E}">
        <p14:creationId xmlns:p14="http://schemas.microsoft.com/office/powerpoint/2010/main" val="21851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p:nvPr/>
        </p:nvSpPr>
        <p:spPr>
          <a:xfrm>
            <a:off x="467" y="4045400"/>
            <a:ext cx="1990800" cy="131600"/>
          </a:xfrm>
          <a:prstGeom prst="rect">
            <a:avLst/>
          </a:prstGeom>
          <a:solidFill>
            <a:srgbClr val="FFB71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 name="Google Shape;99;p20"/>
          <p:cNvSpPr txBox="1"/>
          <p:nvPr/>
        </p:nvSpPr>
        <p:spPr>
          <a:xfrm>
            <a:off x="325776" y="3438743"/>
            <a:ext cx="735200" cy="290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2133"/>
              </a:spcAft>
              <a:buNone/>
            </a:pPr>
            <a:r>
              <a:rPr lang="en" sz="1600" b="1">
                <a:latin typeface="Roboto"/>
                <a:ea typeface="Roboto"/>
                <a:cs typeface="Roboto"/>
                <a:sym typeface="Roboto"/>
              </a:rPr>
              <a:t>1976</a:t>
            </a:r>
            <a:endParaRPr sz="1600" b="1">
              <a:latin typeface="Roboto"/>
              <a:ea typeface="Roboto"/>
              <a:cs typeface="Roboto"/>
              <a:sym typeface="Roboto"/>
            </a:endParaRPr>
          </a:p>
        </p:txBody>
      </p:sp>
      <p:sp>
        <p:nvSpPr>
          <p:cNvPr id="100" name="Google Shape;100;p20"/>
          <p:cNvSpPr txBox="1"/>
          <p:nvPr/>
        </p:nvSpPr>
        <p:spPr>
          <a:xfrm>
            <a:off x="84033" y="1414467"/>
            <a:ext cx="3032400" cy="207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333"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r>
              <a:rPr lang="en" sz="1600" b="1" u="sng">
                <a:latin typeface="Roboto"/>
                <a:ea typeface="Roboto"/>
                <a:cs typeface="Roboto"/>
                <a:sym typeface="Roboto"/>
              </a:rPr>
              <a:t>U.S. Copyright Act</a:t>
            </a:r>
            <a:endParaRPr sz="1600" b="1" u="sng">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Establishes the current basis for copyright law in the U.S; codifies the doctrine of </a:t>
            </a:r>
            <a:r>
              <a:rPr lang="en" sz="1600" i="1">
                <a:latin typeface="Roboto"/>
                <a:ea typeface="Roboto"/>
                <a:cs typeface="Roboto"/>
                <a:sym typeface="Roboto"/>
              </a:rPr>
              <a:t>fair use</a:t>
            </a:r>
            <a:endParaRPr sz="1600" i="1">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(used to be common law doctrine)</a:t>
            </a:r>
            <a:endParaRPr sz="1600">
              <a:latin typeface="Roboto"/>
              <a:ea typeface="Roboto"/>
              <a:cs typeface="Roboto"/>
              <a:sym typeface="Roboto"/>
            </a:endParaRPr>
          </a:p>
        </p:txBody>
      </p:sp>
      <p:grpSp>
        <p:nvGrpSpPr>
          <p:cNvPr id="101" name="Google Shape;101;p20"/>
          <p:cNvGrpSpPr/>
          <p:nvPr/>
        </p:nvGrpSpPr>
        <p:grpSpPr>
          <a:xfrm>
            <a:off x="258476" y="3630901"/>
            <a:ext cx="134595" cy="454561"/>
            <a:chOff x="988194" y="2678843"/>
            <a:chExt cx="74400" cy="460953"/>
          </a:xfrm>
        </p:grpSpPr>
        <p:sp>
          <p:nvSpPr>
            <p:cNvPr id="102" name="Google Shape;102;p20"/>
            <p:cNvSpPr/>
            <p:nvPr/>
          </p:nvSpPr>
          <p:spPr>
            <a:xfrm>
              <a:off x="988194" y="2678843"/>
              <a:ext cx="74400" cy="100800"/>
            </a:xfrm>
            <a:prstGeom prst="ellipse">
              <a:avLst/>
            </a:pr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03" name="Google Shape;103;p20"/>
            <p:cNvCxnSpPr/>
            <p:nvPr/>
          </p:nvCxnSpPr>
          <p:spPr>
            <a:xfrm>
              <a:off x="1025389" y="2780396"/>
              <a:ext cx="0" cy="359400"/>
            </a:xfrm>
            <a:prstGeom prst="straightConnector1">
              <a:avLst/>
            </a:prstGeom>
            <a:noFill/>
            <a:ln w="9525" cap="flat" cmpd="sng">
              <a:solidFill>
                <a:srgbClr val="000000"/>
              </a:solidFill>
              <a:prstDash val="solid"/>
              <a:round/>
              <a:headEnd type="none" w="sm" len="sm"/>
              <a:tailEnd type="none" w="sm" len="sm"/>
            </a:ln>
          </p:spPr>
        </p:cxnSp>
      </p:grpSp>
      <p:sp>
        <p:nvSpPr>
          <p:cNvPr id="104" name="Google Shape;104;p20"/>
          <p:cNvSpPr/>
          <p:nvPr/>
        </p:nvSpPr>
        <p:spPr>
          <a:xfrm>
            <a:off x="4043533" y="4042067"/>
            <a:ext cx="2395600" cy="131600"/>
          </a:xfrm>
          <a:prstGeom prst="rect">
            <a:avLst/>
          </a:prstGeom>
          <a:solidFill>
            <a:srgbClr val="FFB71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 name="Google Shape;105;p20"/>
          <p:cNvSpPr txBox="1"/>
          <p:nvPr/>
        </p:nvSpPr>
        <p:spPr>
          <a:xfrm>
            <a:off x="2666400" y="4367933"/>
            <a:ext cx="1461200" cy="48399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 sz="1600" b="1">
                <a:latin typeface="Roboto"/>
                <a:ea typeface="Roboto"/>
                <a:cs typeface="Roboto"/>
                <a:sym typeface="Roboto"/>
              </a:rPr>
              <a:t>1998</a:t>
            </a:r>
            <a:endParaRPr sz="1600" b="1">
              <a:latin typeface="Roboto"/>
              <a:ea typeface="Roboto"/>
              <a:cs typeface="Roboto"/>
              <a:sym typeface="Roboto"/>
            </a:endParaRPr>
          </a:p>
        </p:txBody>
      </p:sp>
      <p:sp>
        <p:nvSpPr>
          <p:cNvPr id="106" name="Google Shape;106;p20"/>
          <p:cNvSpPr txBox="1"/>
          <p:nvPr/>
        </p:nvSpPr>
        <p:spPr>
          <a:xfrm>
            <a:off x="3641617" y="2007033"/>
            <a:ext cx="2795200" cy="160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b="1" u="sng">
                <a:latin typeface="Roboto"/>
                <a:ea typeface="Roboto"/>
                <a:cs typeface="Roboto"/>
                <a:sym typeface="Roboto"/>
              </a:rPr>
              <a:t>Creative Commons launched</a:t>
            </a:r>
            <a:r>
              <a:rPr lang="en" sz="1600" b="1">
                <a:latin typeface="Roboto"/>
                <a:ea typeface="Roboto"/>
                <a:cs typeface="Roboto"/>
                <a:sym typeface="Roboto"/>
              </a:rPr>
              <a:t> </a:t>
            </a:r>
            <a:endParaRPr sz="1600" b="1">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Makes new copyright-</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compliant licenses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available to the public</a:t>
            </a:r>
            <a:endParaRPr sz="1600" b="1">
              <a:latin typeface="Roboto"/>
              <a:ea typeface="Roboto"/>
              <a:cs typeface="Roboto"/>
              <a:sym typeface="Roboto"/>
            </a:endParaRPr>
          </a:p>
        </p:txBody>
      </p:sp>
      <p:sp>
        <p:nvSpPr>
          <p:cNvPr id="107" name="Google Shape;107;p20"/>
          <p:cNvSpPr/>
          <p:nvPr/>
        </p:nvSpPr>
        <p:spPr>
          <a:xfrm>
            <a:off x="7945133" y="4045433"/>
            <a:ext cx="2232800" cy="131600"/>
          </a:xfrm>
          <a:prstGeom prst="rect">
            <a:avLst/>
          </a:prstGeom>
          <a:solidFill>
            <a:srgbClr val="FFB71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08" name="Google Shape;108;p20"/>
          <p:cNvGrpSpPr/>
          <p:nvPr/>
        </p:nvGrpSpPr>
        <p:grpSpPr>
          <a:xfrm>
            <a:off x="6436849" y="3453410"/>
            <a:ext cx="129471" cy="555799"/>
            <a:chOff x="845575" y="2563700"/>
            <a:chExt cx="92400" cy="411825"/>
          </a:xfrm>
        </p:grpSpPr>
        <p:cxnSp>
          <p:nvCxnSpPr>
            <p:cNvPr id="109" name="Google Shape;109;p2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0" name="Google Shape;110;p20"/>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11" name="Google Shape;111;p20"/>
          <p:cNvSpPr txBox="1"/>
          <p:nvPr/>
        </p:nvSpPr>
        <p:spPr>
          <a:xfrm>
            <a:off x="6505064" y="3275400"/>
            <a:ext cx="906800" cy="428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 sz="1600" b="1">
                <a:latin typeface="Roboto"/>
                <a:ea typeface="Roboto"/>
                <a:cs typeface="Roboto"/>
                <a:sym typeface="Roboto"/>
              </a:rPr>
              <a:t>2003</a:t>
            </a:r>
            <a:endParaRPr sz="1600" b="1">
              <a:latin typeface="Roboto"/>
              <a:ea typeface="Roboto"/>
              <a:cs typeface="Roboto"/>
              <a:sym typeface="Roboto"/>
            </a:endParaRPr>
          </a:p>
        </p:txBody>
      </p:sp>
      <p:sp>
        <p:nvSpPr>
          <p:cNvPr id="112" name="Google Shape;112;p20"/>
          <p:cNvSpPr txBox="1"/>
          <p:nvPr/>
        </p:nvSpPr>
        <p:spPr>
          <a:xfrm>
            <a:off x="6436833" y="2145033"/>
            <a:ext cx="2541200" cy="14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b="1" u="sng">
                <a:latin typeface="Roboto"/>
                <a:ea typeface="Roboto"/>
                <a:cs typeface="Roboto"/>
                <a:sym typeface="Roboto"/>
              </a:rPr>
              <a:t>Eldred vs. Ashcroft</a:t>
            </a:r>
            <a:endParaRPr sz="1600" b="1" u="sng">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The Supreme Court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upholds the Sonny Bono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Extension Act</a:t>
            </a:r>
            <a:endParaRPr sz="1600" b="1">
              <a:latin typeface="Roboto"/>
              <a:ea typeface="Roboto"/>
              <a:cs typeface="Roboto"/>
              <a:sym typeface="Roboto"/>
            </a:endParaRPr>
          </a:p>
        </p:txBody>
      </p:sp>
      <p:sp>
        <p:nvSpPr>
          <p:cNvPr id="113" name="Google Shape;113;p20"/>
          <p:cNvSpPr/>
          <p:nvPr/>
        </p:nvSpPr>
        <p:spPr>
          <a:xfrm>
            <a:off x="10177933" y="4000167"/>
            <a:ext cx="2036400" cy="176400"/>
          </a:xfrm>
          <a:prstGeom prst="rect">
            <a:avLst/>
          </a:prstGeom>
          <a:solidFill>
            <a:srgbClr val="2869A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14" name="Google Shape;114;p20"/>
          <p:cNvCxnSpPr/>
          <p:nvPr/>
        </p:nvCxnSpPr>
        <p:spPr>
          <a:xfrm rot="10800000">
            <a:off x="8692064" y="4173656"/>
            <a:ext cx="0" cy="582947"/>
          </a:xfrm>
          <a:prstGeom prst="straightConnector1">
            <a:avLst/>
          </a:prstGeom>
          <a:noFill/>
          <a:ln w="9525" cap="flat" cmpd="sng">
            <a:solidFill>
              <a:srgbClr val="000000"/>
            </a:solidFill>
            <a:prstDash val="solid"/>
            <a:round/>
            <a:headEnd type="none" w="sm" len="sm"/>
            <a:tailEnd type="none" w="sm" len="sm"/>
          </a:ln>
        </p:spPr>
      </p:cxnSp>
      <p:sp>
        <p:nvSpPr>
          <p:cNvPr id="115" name="Google Shape;115;p20"/>
          <p:cNvSpPr txBox="1"/>
          <p:nvPr/>
        </p:nvSpPr>
        <p:spPr>
          <a:xfrm>
            <a:off x="6945667" y="4851933"/>
            <a:ext cx="2456400" cy="15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b="1" u="sng">
                <a:latin typeface="Roboto"/>
                <a:ea typeface="Roboto"/>
                <a:cs typeface="Roboto"/>
                <a:sym typeface="Roboto"/>
              </a:rPr>
              <a:t>Public Domain Day</a:t>
            </a:r>
            <a:endParaRPr sz="1600" u="sng">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First mass expiration of copyright in 21 years, since followed by annual expiration events</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 </a:t>
            </a:r>
            <a:endParaRPr sz="1067" b="1">
              <a:latin typeface="Roboto"/>
              <a:ea typeface="Roboto"/>
              <a:cs typeface="Roboto"/>
              <a:sym typeface="Roboto"/>
            </a:endParaRPr>
          </a:p>
        </p:txBody>
      </p:sp>
      <p:grpSp>
        <p:nvGrpSpPr>
          <p:cNvPr id="116" name="Google Shape;116;p20"/>
          <p:cNvGrpSpPr/>
          <p:nvPr/>
        </p:nvGrpSpPr>
        <p:grpSpPr>
          <a:xfrm>
            <a:off x="229517" y="4009201"/>
            <a:ext cx="3814033" cy="1888265"/>
            <a:chOff x="509792" y="3046653"/>
            <a:chExt cx="2305388" cy="1443776"/>
          </a:xfrm>
        </p:grpSpPr>
        <p:sp>
          <p:nvSpPr>
            <p:cNvPr id="117" name="Google Shape;117;p20"/>
            <p:cNvSpPr/>
            <p:nvPr/>
          </p:nvSpPr>
          <p:spPr>
            <a:xfrm>
              <a:off x="1574680" y="3046653"/>
              <a:ext cx="1240500" cy="135000"/>
            </a:xfrm>
            <a:prstGeom prst="rect">
              <a:avLst/>
            </a:prstGeom>
            <a:solidFill>
              <a:srgbClr val="2869A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 name="Google Shape;118;p20"/>
            <p:cNvSpPr txBox="1"/>
            <p:nvPr/>
          </p:nvSpPr>
          <p:spPr>
            <a:xfrm>
              <a:off x="1822595" y="3076072"/>
              <a:ext cx="745800" cy="14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endParaRPr sz="1600" b="1">
                <a:latin typeface="Roboto"/>
                <a:ea typeface="Roboto"/>
                <a:cs typeface="Roboto"/>
                <a:sym typeface="Roboto"/>
              </a:endParaRPr>
            </a:p>
          </p:txBody>
        </p:sp>
        <p:sp>
          <p:nvSpPr>
            <p:cNvPr id="119" name="Google Shape;119;p20"/>
            <p:cNvSpPr txBox="1"/>
            <p:nvPr/>
          </p:nvSpPr>
          <p:spPr>
            <a:xfrm>
              <a:off x="509792" y="3516628"/>
              <a:ext cx="2058600" cy="973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b="1">
                <a:latin typeface="Roboto"/>
                <a:ea typeface="Roboto"/>
                <a:cs typeface="Roboto"/>
                <a:sym typeface="Roboto"/>
              </a:endParaRPr>
            </a:p>
            <a:p>
              <a:pPr marL="609585" lvl="0" indent="0" algn="l" rtl="0">
                <a:spcBef>
                  <a:spcPts val="0"/>
                </a:spcBef>
                <a:spcAft>
                  <a:spcPts val="0"/>
                </a:spcAft>
                <a:buNone/>
              </a:pPr>
              <a:r>
                <a:rPr lang="en" sz="1600" b="1" u="sng">
                  <a:latin typeface="Roboto"/>
                  <a:ea typeface="Roboto"/>
                  <a:cs typeface="Roboto"/>
                  <a:sym typeface="Roboto"/>
                </a:rPr>
                <a:t>(Sonny Bono/Mickey Mouse) Copyright Term Extension Act</a:t>
              </a:r>
              <a:endParaRPr sz="1600" b="1" u="sng">
                <a:latin typeface="Roboto"/>
                <a:ea typeface="Roboto"/>
                <a:cs typeface="Roboto"/>
                <a:sym typeface="Roboto"/>
              </a:endParaRPr>
            </a:p>
            <a:p>
              <a:pPr marL="609585" lvl="0" indent="0" algn="l" rtl="0">
                <a:spcBef>
                  <a:spcPts val="0"/>
                </a:spcBef>
                <a:spcAft>
                  <a:spcPts val="0"/>
                </a:spcAft>
                <a:buNone/>
              </a:pPr>
              <a:r>
                <a:rPr lang="en" sz="1600">
                  <a:latin typeface="Roboto"/>
                  <a:ea typeface="Roboto"/>
                  <a:cs typeface="Roboto"/>
                  <a:sym typeface="Roboto"/>
                </a:rPr>
                <a:t>Extended protection term </a:t>
              </a:r>
              <a:endParaRPr sz="1600">
                <a:latin typeface="Roboto"/>
                <a:ea typeface="Roboto"/>
                <a:cs typeface="Roboto"/>
                <a:sym typeface="Roboto"/>
              </a:endParaRPr>
            </a:p>
            <a:p>
              <a:pPr marL="609585" lvl="0" indent="0" algn="l" rtl="0">
                <a:spcBef>
                  <a:spcPts val="0"/>
                </a:spcBef>
                <a:spcAft>
                  <a:spcPts val="0"/>
                </a:spcAft>
                <a:buNone/>
              </a:pPr>
              <a:r>
                <a:rPr lang="en" sz="1600">
                  <a:latin typeface="Roboto"/>
                  <a:ea typeface="Roboto"/>
                  <a:cs typeface="Roboto"/>
                  <a:sym typeface="Roboto"/>
                </a:rPr>
                <a:t>of copyrighted works by </a:t>
              </a:r>
              <a:endParaRPr sz="1600">
                <a:latin typeface="Roboto"/>
                <a:ea typeface="Roboto"/>
                <a:cs typeface="Roboto"/>
                <a:sym typeface="Roboto"/>
              </a:endParaRPr>
            </a:p>
            <a:p>
              <a:pPr marL="609585" lvl="0" indent="0" algn="l" rtl="0">
                <a:spcBef>
                  <a:spcPts val="0"/>
                </a:spcBef>
                <a:spcAft>
                  <a:spcPts val="0"/>
                </a:spcAft>
                <a:buNone/>
              </a:pPr>
              <a:r>
                <a:rPr lang="en" sz="1600">
                  <a:latin typeface="Roboto"/>
                  <a:ea typeface="Roboto"/>
                  <a:cs typeface="Roboto"/>
                  <a:sym typeface="Roboto"/>
                </a:rPr>
                <a:t>20 years (currently: life </a:t>
              </a:r>
              <a:endParaRPr sz="1600">
                <a:latin typeface="Roboto"/>
                <a:ea typeface="Roboto"/>
                <a:cs typeface="Roboto"/>
                <a:sym typeface="Roboto"/>
              </a:endParaRPr>
            </a:p>
            <a:p>
              <a:pPr marL="609585" lvl="0" indent="0" algn="l" rtl="0">
                <a:spcBef>
                  <a:spcPts val="0"/>
                </a:spcBef>
                <a:spcAft>
                  <a:spcPts val="2133"/>
                </a:spcAft>
                <a:buNone/>
              </a:pPr>
              <a:r>
                <a:rPr lang="en" sz="1600">
                  <a:latin typeface="Roboto"/>
                  <a:ea typeface="Roboto"/>
                  <a:cs typeface="Roboto"/>
                  <a:sym typeface="Roboto"/>
                </a:rPr>
                <a:t>+ 70 years)</a:t>
              </a:r>
              <a:endParaRPr sz="1600" b="1">
                <a:latin typeface="Roboto"/>
                <a:ea typeface="Roboto"/>
                <a:cs typeface="Roboto"/>
                <a:sym typeface="Roboto"/>
              </a:endParaRPr>
            </a:p>
          </p:txBody>
        </p:sp>
        <p:cxnSp>
          <p:nvCxnSpPr>
            <p:cNvPr id="120" name="Google Shape;120;p20"/>
            <p:cNvCxnSpPr/>
            <p:nvPr/>
          </p:nvCxnSpPr>
          <p:spPr>
            <a:xfrm rot="10800000">
              <a:off x="2195493" y="3079467"/>
              <a:ext cx="0" cy="359400"/>
            </a:xfrm>
            <a:prstGeom prst="straightConnector1">
              <a:avLst/>
            </a:prstGeom>
            <a:noFill/>
            <a:ln w="9525" cap="flat" cmpd="sng">
              <a:solidFill>
                <a:srgbClr val="000000"/>
              </a:solidFill>
              <a:prstDash val="solid"/>
              <a:round/>
              <a:headEnd type="none" w="sm" len="sm"/>
              <a:tailEnd type="none" w="sm" len="sm"/>
            </a:ln>
          </p:spPr>
        </p:cxnSp>
      </p:grpSp>
      <p:sp>
        <p:nvSpPr>
          <p:cNvPr id="121" name="Google Shape;121;p20"/>
          <p:cNvSpPr txBox="1"/>
          <p:nvPr/>
        </p:nvSpPr>
        <p:spPr>
          <a:xfrm>
            <a:off x="7720467" y="4596500"/>
            <a:ext cx="906800" cy="42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600" b="1">
                <a:solidFill>
                  <a:schemeClr val="dk1"/>
                </a:solidFill>
                <a:latin typeface="Roboto"/>
                <a:ea typeface="Roboto"/>
                <a:cs typeface="Roboto"/>
                <a:sym typeface="Roboto"/>
              </a:rPr>
              <a:t>2019</a:t>
            </a:r>
            <a:endParaRPr sz="1600" b="1">
              <a:solidFill>
                <a:schemeClr val="dk1"/>
              </a:solidFill>
              <a:latin typeface="Roboto"/>
              <a:ea typeface="Roboto"/>
              <a:cs typeface="Roboto"/>
              <a:sym typeface="Roboto"/>
            </a:endParaRPr>
          </a:p>
        </p:txBody>
      </p:sp>
      <p:pic>
        <p:nvPicPr>
          <p:cNvPr id="122" name="Google Shape;122;p20"/>
          <p:cNvPicPr preferRelativeResize="0"/>
          <p:nvPr/>
        </p:nvPicPr>
        <p:blipFill>
          <a:blip r:embed="rId3">
            <a:alphaModFix/>
          </a:blip>
          <a:stretch>
            <a:fillRect/>
          </a:stretch>
        </p:blipFill>
        <p:spPr>
          <a:xfrm>
            <a:off x="9616416" y="164933"/>
            <a:ext cx="2133600" cy="3029712"/>
          </a:xfrm>
          <a:prstGeom prst="rect">
            <a:avLst/>
          </a:prstGeom>
          <a:noFill/>
          <a:ln>
            <a:noFill/>
          </a:ln>
        </p:spPr>
      </p:pic>
      <p:grpSp>
        <p:nvGrpSpPr>
          <p:cNvPr id="123" name="Google Shape;123;p20"/>
          <p:cNvGrpSpPr/>
          <p:nvPr/>
        </p:nvGrpSpPr>
        <p:grpSpPr>
          <a:xfrm>
            <a:off x="3285601" y="3037183"/>
            <a:ext cx="4751020" cy="3487183"/>
            <a:chOff x="3249226" y="2021058"/>
            <a:chExt cx="3257693" cy="2967647"/>
          </a:xfrm>
        </p:grpSpPr>
        <p:sp>
          <p:nvSpPr>
            <p:cNvPr id="124" name="Google Shape;124;p20"/>
            <p:cNvSpPr/>
            <p:nvPr/>
          </p:nvSpPr>
          <p:spPr>
            <a:xfrm>
              <a:off x="5269419" y="2848061"/>
              <a:ext cx="1237500" cy="143400"/>
            </a:xfrm>
            <a:prstGeom prst="rect">
              <a:avLst/>
            </a:prstGeom>
            <a:solidFill>
              <a:srgbClr val="2869A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5" name="Google Shape;125;p20"/>
            <p:cNvSpPr txBox="1"/>
            <p:nvPr/>
          </p:nvSpPr>
          <p:spPr>
            <a:xfrm>
              <a:off x="4141836" y="2021058"/>
              <a:ext cx="507900" cy="518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 sz="1600" b="1">
                  <a:latin typeface="Roboto"/>
                  <a:ea typeface="Roboto"/>
                  <a:cs typeface="Roboto"/>
                  <a:sym typeface="Roboto"/>
                </a:rPr>
                <a:t> 2001</a:t>
              </a:r>
              <a:endParaRPr sz="1600" b="1">
                <a:latin typeface="Roboto"/>
                <a:ea typeface="Roboto"/>
                <a:cs typeface="Roboto"/>
                <a:sym typeface="Roboto"/>
              </a:endParaRPr>
            </a:p>
          </p:txBody>
        </p:sp>
        <p:sp>
          <p:nvSpPr>
            <p:cNvPr id="126" name="Google Shape;126;p20"/>
            <p:cNvSpPr txBox="1"/>
            <p:nvPr/>
          </p:nvSpPr>
          <p:spPr>
            <a:xfrm>
              <a:off x="3249226" y="3633605"/>
              <a:ext cx="2084100" cy="1355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 sz="1600" b="1" u="sng">
                  <a:highlight>
                    <a:srgbClr val="FFFFFF"/>
                  </a:highlight>
                  <a:latin typeface="Roboto"/>
                  <a:ea typeface="Roboto"/>
                  <a:cs typeface="Roboto"/>
                  <a:sym typeface="Roboto"/>
                </a:rPr>
                <a:t>Digital Millennium Copyright Act (DMCA)</a:t>
              </a:r>
              <a:r>
                <a:rPr lang="en" sz="1600" b="1">
                  <a:highlight>
                    <a:srgbClr val="FFFFFF"/>
                  </a:highlight>
                  <a:latin typeface="Roboto"/>
                  <a:ea typeface="Roboto"/>
                  <a:cs typeface="Roboto"/>
                  <a:sym typeface="Roboto"/>
                </a:rPr>
                <a:t> </a:t>
              </a:r>
              <a:r>
                <a:rPr lang="en" sz="1600">
                  <a:highlight>
                    <a:srgbClr val="FFFFFF"/>
                  </a:highlight>
                  <a:latin typeface="Roboto"/>
                  <a:ea typeface="Roboto"/>
                  <a:cs typeface="Roboto"/>
                  <a:sym typeface="Roboto"/>
                </a:rPr>
                <a:t>Criminalizes production &amp; dissemination of “pirated” technology, devices, or services (exemptions later passed for educational uses)</a:t>
              </a:r>
              <a:endParaRPr sz="1600">
                <a:latin typeface="Roboto"/>
                <a:ea typeface="Roboto"/>
                <a:cs typeface="Roboto"/>
                <a:sym typeface="Roboto"/>
              </a:endParaRPr>
            </a:p>
          </p:txBody>
        </p:sp>
      </p:grpSp>
      <p:sp>
        <p:nvSpPr>
          <p:cNvPr id="127" name="Google Shape;127;p20"/>
          <p:cNvSpPr/>
          <p:nvPr/>
        </p:nvSpPr>
        <p:spPr>
          <a:xfrm rot="10800000">
            <a:off x="2928261" y="4515473"/>
            <a:ext cx="134800" cy="108400"/>
          </a:xfrm>
          <a:prstGeom prst="ellipse">
            <a:avLst/>
          </a:pr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28" name="Google Shape;128;p20"/>
          <p:cNvCxnSpPr/>
          <p:nvPr/>
        </p:nvCxnSpPr>
        <p:spPr>
          <a:xfrm>
            <a:off x="4587351" y="3612229"/>
            <a:ext cx="0" cy="485200"/>
          </a:xfrm>
          <a:prstGeom prst="straightConnector1">
            <a:avLst/>
          </a:prstGeom>
          <a:noFill/>
          <a:ln w="9525" cap="flat" cmpd="sng">
            <a:solidFill>
              <a:srgbClr val="000000"/>
            </a:solidFill>
            <a:prstDash val="solid"/>
            <a:round/>
            <a:headEnd type="none" w="sm" len="sm"/>
            <a:tailEnd type="none" w="sm" len="sm"/>
          </a:ln>
        </p:spPr>
      </p:cxnSp>
      <p:sp>
        <p:nvSpPr>
          <p:cNvPr id="129" name="Google Shape;129;p20"/>
          <p:cNvSpPr/>
          <p:nvPr/>
        </p:nvSpPr>
        <p:spPr>
          <a:xfrm>
            <a:off x="4522581" y="3521543"/>
            <a:ext cx="129600" cy="124800"/>
          </a:xfrm>
          <a:prstGeom prst="ellipse">
            <a:avLst/>
          </a:pr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0" name="Google Shape;130;p20"/>
          <p:cNvSpPr txBox="1"/>
          <p:nvPr/>
        </p:nvSpPr>
        <p:spPr>
          <a:xfrm>
            <a:off x="9090100" y="3109833"/>
            <a:ext cx="3124400" cy="902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067" i="1"/>
              <a:t>The Winnie the Pooh: Blood and Honey</a:t>
            </a:r>
            <a:r>
              <a:rPr lang="en" sz="1067"/>
              <a:t> film poster is used for informational purposes only; as the primary means of identifying this work, its inclusion adds significantly to the slide show.</a:t>
            </a:r>
            <a:endParaRPr sz="1067"/>
          </a:p>
        </p:txBody>
      </p:sp>
      <p:sp>
        <p:nvSpPr>
          <p:cNvPr id="131" name="Google Shape;131;p20"/>
          <p:cNvSpPr/>
          <p:nvPr/>
        </p:nvSpPr>
        <p:spPr>
          <a:xfrm>
            <a:off x="8627281" y="4745309"/>
            <a:ext cx="129600" cy="124800"/>
          </a:xfrm>
          <a:prstGeom prst="ellipse">
            <a:avLst/>
          </a:pr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pic>
        <p:nvPicPr>
          <p:cNvPr id="132" name="Google Shape;132;p20"/>
          <p:cNvPicPr preferRelativeResize="0"/>
          <p:nvPr/>
        </p:nvPicPr>
        <p:blipFill rotWithShape="1">
          <a:blip r:embed="rId4">
            <a:alphaModFix/>
          </a:blip>
          <a:srcRect t="4269"/>
          <a:stretch/>
        </p:blipFill>
        <p:spPr>
          <a:xfrm>
            <a:off x="9330967" y="4173667"/>
            <a:ext cx="2926083" cy="2671640"/>
          </a:xfrm>
          <a:prstGeom prst="rect">
            <a:avLst/>
          </a:prstGeom>
          <a:noFill/>
          <a:ln>
            <a:noFill/>
          </a:ln>
        </p:spPr>
      </p:pic>
    </p:spTree>
    <p:extLst>
      <p:ext uri="{BB962C8B-B14F-4D97-AF65-F5344CB8AC3E}">
        <p14:creationId xmlns:p14="http://schemas.microsoft.com/office/powerpoint/2010/main" val="189221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31333" y="71567"/>
            <a:ext cx="11360800" cy="759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Iconic works in the public domain</a:t>
            </a:r>
            <a:endParaRPr/>
          </a:p>
        </p:txBody>
      </p:sp>
      <p:sp>
        <p:nvSpPr>
          <p:cNvPr id="138" name="Google Shape;138;p21"/>
          <p:cNvSpPr txBox="1">
            <a:spLocks noGrp="1"/>
          </p:cNvSpPr>
          <p:nvPr>
            <p:ph type="body" idx="1"/>
          </p:nvPr>
        </p:nvSpPr>
        <p:spPr>
          <a:xfrm>
            <a:off x="148733" y="5564833"/>
            <a:ext cx="3657600" cy="966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133" i="1">
                <a:solidFill>
                  <a:schemeClr val="dk1"/>
                </a:solidFill>
                <a:highlight>
                  <a:schemeClr val="lt1"/>
                </a:highlight>
              </a:rPr>
              <a:t>Migrant Worker,</a:t>
            </a:r>
            <a:r>
              <a:rPr lang="en" sz="2133">
                <a:solidFill>
                  <a:schemeClr val="dk1"/>
                </a:solidFill>
                <a:highlight>
                  <a:schemeClr val="lt1"/>
                </a:highlight>
              </a:rPr>
              <a:t> Dorothea Lange (1936)</a:t>
            </a:r>
            <a:endParaRPr sz="2133">
              <a:solidFill>
                <a:schemeClr val="dk1"/>
              </a:solidFill>
              <a:highlight>
                <a:schemeClr val="lt1"/>
              </a:highlight>
            </a:endParaRPr>
          </a:p>
        </p:txBody>
      </p:sp>
      <p:pic>
        <p:nvPicPr>
          <p:cNvPr id="139" name="Google Shape;139;p21"/>
          <p:cNvPicPr preferRelativeResize="0"/>
          <p:nvPr/>
        </p:nvPicPr>
        <p:blipFill>
          <a:blip r:embed="rId3">
            <a:alphaModFix/>
          </a:blip>
          <a:stretch>
            <a:fillRect/>
          </a:stretch>
        </p:blipFill>
        <p:spPr>
          <a:xfrm>
            <a:off x="148685" y="1075667"/>
            <a:ext cx="3657599" cy="4572000"/>
          </a:xfrm>
          <a:prstGeom prst="rect">
            <a:avLst/>
          </a:prstGeom>
          <a:noFill/>
          <a:ln>
            <a:noFill/>
          </a:ln>
        </p:spPr>
      </p:pic>
      <p:pic>
        <p:nvPicPr>
          <p:cNvPr id="140" name="Google Shape;140;p21"/>
          <p:cNvPicPr preferRelativeResize="0"/>
          <p:nvPr/>
        </p:nvPicPr>
        <p:blipFill>
          <a:blip r:embed="rId4">
            <a:alphaModFix/>
          </a:blip>
          <a:stretch>
            <a:fillRect/>
          </a:stretch>
        </p:blipFill>
        <p:spPr>
          <a:xfrm>
            <a:off x="3962768" y="1897885"/>
            <a:ext cx="4511041" cy="3596961"/>
          </a:xfrm>
          <a:prstGeom prst="rect">
            <a:avLst/>
          </a:prstGeom>
          <a:noFill/>
          <a:ln>
            <a:noFill/>
          </a:ln>
        </p:spPr>
      </p:pic>
      <p:sp>
        <p:nvSpPr>
          <p:cNvPr id="141" name="Google Shape;141;p21"/>
          <p:cNvSpPr txBox="1"/>
          <p:nvPr/>
        </p:nvSpPr>
        <p:spPr>
          <a:xfrm>
            <a:off x="8694867" y="793800"/>
            <a:ext cx="3342000" cy="5342961"/>
          </a:xfrm>
          <a:prstGeom prst="rect">
            <a:avLst/>
          </a:prstGeom>
          <a:noFill/>
          <a:ln w="3810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3200">
                <a:solidFill>
                  <a:srgbClr val="282829"/>
                </a:solidFill>
              </a:rPr>
              <a:t> The public    </a:t>
            </a:r>
            <a:endParaRPr sz="3200">
              <a:solidFill>
                <a:srgbClr val="282829"/>
              </a:solidFill>
            </a:endParaRPr>
          </a:p>
          <a:p>
            <a:pPr marL="0" lvl="0" indent="0" algn="l" rtl="0">
              <a:lnSpc>
                <a:spcPct val="115000"/>
              </a:lnSpc>
              <a:spcBef>
                <a:spcPts val="0"/>
              </a:spcBef>
              <a:spcAft>
                <a:spcPts val="0"/>
              </a:spcAft>
              <a:buNone/>
            </a:pPr>
            <a:r>
              <a:rPr lang="en" sz="3200">
                <a:solidFill>
                  <a:srgbClr val="282829"/>
                </a:solidFill>
              </a:rPr>
              <a:t> domain is a </a:t>
            </a:r>
            <a:endParaRPr sz="3200">
              <a:solidFill>
                <a:srgbClr val="282829"/>
              </a:solidFill>
            </a:endParaRPr>
          </a:p>
          <a:p>
            <a:pPr marL="0" lvl="0" indent="0" algn="l" rtl="0">
              <a:lnSpc>
                <a:spcPct val="115000"/>
              </a:lnSpc>
              <a:spcBef>
                <a:spcPts val="0"/>
              </a:spcBef>
              <a:spcAft>
                <a:spcPts val="0"/>
              </a:spcAft>
              <a:buNone/>
            </a:pPr>
            <a:r>
              <a:rPr lang="en" sz="3200">
                <a:solidFill>
                  <a:srgbClr val="282829"/>
                </a:solidFill>
              </a:rPr>
              <a:t> repository of our </a:t>
            </a:r>
            <a:endParaRPr sz="3200">
              <a:solidFill>
                <a:srgbClr val="282829"/>
              </a:solidFill>
            </a:endParaRPr>
          </a:p>
          <a:p>
            <a:pPr marL="0" lvl="0" indent="0" algn="l" rtl="0">
              <a:lnSpc>
                <a:spcPct val="115000"/>
              </a:lnSpc>
              <a:spcBef>
                <a:spcPts val="0"/>
              </a:spcBef>
              <a:spcAft>
                <a:spcPts val="0"/>
              </a:spcAft>
              <a:buNone/>
            </a:pPr>
            <a:r>
              <a:rPr lang="en" sz="3200">
                <a:solidFill>
                  <a:srgbClr val="282829"/>
                </a:solidFill>
              </a:rPr>
              <a:t> history —</a:t>
            </a:r>
            <a:endParaRPr sz="3200">
              <a:solidFill>
                <a:srgbClr val="282829"/>
              </a:solidFill>
            </a:endParaRPr>
          </a:p>
          <a:p>
            <a:pPr marL="0" lvl="0" indent="0" algn="l" rtl="0">
              <a:lnSpc>
                <a:spcPct val="115000"/>
              </a:lnSpc>
              <a:spcBef>
                <a:spcPts val="0"/>
              </a:spcBef>
              <a:spcAft>
                <a:spcPts val="0"/>
              </a:spcAft>
              <a:buNone/>
            </a:pPr>
            <a:r>
              <a:rPr lang="en" sz="3200">
                <a:solidFill>
                  <a:srgbClr val="282829"/>
                </a:solidFill>
              </a:rPr>
              <a:t> a record of all</a:t>
            </a:r>
            <a:endParaRPr sz="3200">
              <a:solidFill>
                <a:srgbClr val="282829"/>
              </a:solidFill>
            </a:endParaRPr>
          </a:p>
          <a:p>
            <a:pPr marL="0" lvl="0" indent="0" algn="l" rtl="0">
              <a:lnSpc>
                <a:spcPct val="115000"/>
              </a:lnSpc>
              <a:spcBef>
                <a:spcPts val="0"/>
              </a:spcBef>
              <a:spcAft>
                <a:spcPts val="0"/>
              </a:spcAft>
              <a:buNone/>
            </a:pPr>
            <a:r>
              <a:rPr lang="en" sz="3200">
                <a:solidFill>
                  <a:srgbClr val="282829"/>
                </a:solidFill>
              </a:rPr>
              <a:t> our culture…</a:t>
            </a:r>
            <a:endParaRPr sz="3200">
              <a:solidFill>
                <a:srgbClr val="282829"/>
              </a:solidFill>
            </a:endParaRPr>
          </a:p>
          <a:p>
            <a:pPr marL="0" lvl="0" indent="0" algn="l" rtl="0">
              <a:lnSpc>
                <a:spcPct val="115000"/>
              </a:lnSpc>
              <a:spcBef>
                <a:spcPts val="0"/>
              </a:spcBef>
              <a:spcAft>
                <a:spcPts val="0"/>
              </a:spcAft>
              <a:buNone/>
            </a:pPr>
            <a:endParaRPr sz="3200">
              <a:solidFill>
                <a:srgbClr val="282829"/>
              </a:solidFill>
            </a:endParaRPr>
          </a:p>
          <a:p>
            <a:pPr marL="0" lvl="0" indent="0" algn="l" rtl="0">
              <a:lnSpc>
                <a:spcPct val="115000"/>
              </a:lnSpc>
              <a:spcBef>
                <a:spcPts val="0"/>
              </a:spcBef>
              <a:spcAft>
                <a:spcPts val="0"/>
              </a:spcAft>
              <a:buNone/>
            </a:pPr>
            <a:r>
              <a:rPr lang="en" sz="3200" i="1">
                <a:solidFill>
                  <a:srgbClr val="282829"/>
                </a:solidFill>
              </a:rPr>
              <a:t> -</a:t>
            </a:r>
            <a:r>
              <a:rPr lang="en" sz="3200" i="1" u="sng">
                <a:solidFill>
                  <a:srgbClr val="00AFEF"/>
                </a:solidFill>
                <a:hlinkClick r:id="rId5">
                  <a:extLst>
                    <a:ext uri="{A12FA001-AC4F-418D-AE19-62706E023703}">
                      <ahyp:hlinkClr xmlns:ahyp="http://schemas.microsoft.com/office/drawing/2018/hyperlinkcolor" val="tx"/>
                    </a:ext>
                  </a:extLst>
                </a:hlinkClick>
              </a:rPr>
              <a:t>Public Domain  </a:t>
            </a:r>
            <a:endParaRPr sz="3200" i="1">
              <a:solidFill>
                <a:srgbClr val="00AFEF"/>
              </a:solidFill>
            </a:endParaRPr>
          </a:p>
          <a:p>
            <a:pPr marL="0" lvl="0" indent="0" algn="l" rtl="0">
              <a:lnSpc>
                <a:spcPct val="115000"/>
              </a:lnSpc>
              <a:spcBef>
                <a:spcPts val="0"/>
              </a:spcBef>
              <a:spcAft>
                <a:spcPts val="0"/>
              </a:spcAft>
              <a:buNone/>
            </a:pPr>
            <a:r>
              <a:rPr lang="en" sz="3200" i="1" u="sng">
                <a:solidFill>
                  <a:srgbClr val="00AFEF"/>
                </a:solidFill>
                <a:hlinkClick r:id="rId5">
                  <a:extLst>
                    <a:ext uri="{A12FA001-AC4F-418D-AE19-62706E023703}">
                      <ahyp:hlinkClr xmlns:ahyp="http://schemas.microsoft.com/office/drawing/2018/hyperlinkcolor" val="tx"/>
                    </a:ext>
                  </a:extLst>
                </a:hlinkClick>
              </a:rPr>
              <a:t> Review</a:t>
            </a:r>
            <a:endParaRPr sz="3200" i="1">
              <a:solidFill>
                <a:srgbClr val="00AFEF"/>
              </a:solidFill>
            </a:endParaRPr>
          </a:p>
        </p:txBody>
      </p:sp>
      <p:sp>
        <p:nvSpPr>
          <p:cNvPr id="142" name="Google Shape;142;p21"/>
          <p:cNvSpPr txBox="1"/>
          <p:nvPr/>
        </p:nvSpPr>
        <p:spPr>
          <a:xfrm>
            <a:off x="4027401" y="5494833"/>
            <a:ext cx="4446400" cy="96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Clr>
                <a:schemeClr val="dk1"/>
              </a:buClr>
              <a:buSzPts val="1100"/>
              <a:buFont typeface="Arial"/>
              <a:buNone/>
            </a:pPr>
            <a:r>
              <a:rPr lang="en" sz="2133" i="1">
                <a:solidFill>
                  <a:schemeClr val="dk1"/>
                </a:solidFill>
                <a:highlight>
                  <a:schemeClr val="lt1"/>
                </a:highlight>
              </a:rPr>
              <a:t>Earthrise,</a:t>
            </a:r>
            <a:r>
              <a:rPr lang="en" sz="2133">
                <a:solidFill>
                  <a:schemeClr val="dk1"/>
                </a:solidFill>
                <a:highlight>
                  <a:schemeClr val="lt1"/>
                </a:highlight>
              </a:rPr>
              <a:t> NASA (1968), taken by William Anders</a:t>
            </a:r>
            <a:endParaRPr sz="2133">
              <a:solidFill>
                <a:schemeClr val="dk1"/>
              </a:solidFill>
              <a:highlight>
                <a:schemeClr val="lt1"/>
              </a:highlight>
            </a:endParaRPr>
          </a:p>
        </p:txBody>
      </p:sp>
    </p:spTree>
    <p:extLst>
      <p:ext uri="{BB962C8B-B14F-4D97-AF65-F5344CB8AC3E}">
        <p14:creationId xmlns:p14="http://schemas.microsoft.com/office/powerpoint/2010/main" val="424030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AI &amp; copyright</a:t>
            </a:r>
            <a:endParaRPr/>
          </a:p>
        </p:txBody>
      </p:sp>
      <p:sp>
        <p:nvSpPr>
          <p:cNvPr id="148" name="Google Shape;148;p22"/>
          <p:cNvSpPr txBox="1">
            <a:spLocks noGrp="1"/>
          </p:cNvSpPr>
          <p:nvPr>
            <p:ph type="body" idx="1"/>
          </p:nvPr>
        </p:nvSpPr>
        <p:spPr>
          <a:xfrm>
            <a:off x="243500" y="1521333"/>
            <a:ext cx="11948400" cy="458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lnSpc>
                <a:spcPct val="100000"/>
              </a:lnSpc>
              <a:spcBef>
                <a:spcPts val="4267"/>
              </a:spcBef>
              <a:spcAft>
                <a:spcPts val="0"/>
              </a:spcAft>
              <a:buClr>
                <a:srgbClr val="242424"/>
              </a:buClr>
              <a:buSzPts val="2200"/>
              <a:buChar char="●"/>
            </a:pPr>
            <a:r>
              <a:rPr lang="en" sz="2933">
                <a:solidFill>
                  <a:srgbClr val="242424"/>
                </a:solidFill>
                <a:highlight>
                  <a:srgbClr val="FFFFFF"/>
                </a:highlight>
              </a:rPr>
              <a:t>AI systems can create textbooks, lessons, and activities tailored to specific curriculum guidelines and learning objectives. </a:t>
            </a:r>
            <a:endParaRPr sz="2933">
              <a:solidFill>
                <a:srgbClr val="242424"/>
              </a:solidFill>
              <a:highlight>
                <a:srgbClr val="FFFFFF"/>
              </a:highlight>
            </a:endParaRPr>
          </a:p>
          <a:p>
            <a:pPr marL="609585" lvl="0" indent="-491054" algn="l" rtl="0">
              <a:lnSpc>
                <a:spcPct val="100000"/>
              </a:lnSpc>
              <a:spcBef>
                <a:spcPts val="4267"/>
              </a:spcBef>
              <a:spcAft>
                <a:spcPts val="0"/>
              </a:spcAft>
              <a:buClr>
                <a:srgbClr val="242424"/>
              </a:buClr>
              <a:buSzPts val="2200"/>
              <a:buChar char="●"/>
            </a:pPr>
            <a:r>
              <a:rPr lang="en" sz="2933">
                <a:solidFill>
                  <a:srgbClr val="242424"/>
                </a:solidFill>
                <a:highlight>
                  <a:srgbClr val="FFFFFF"/>
                </a:highlight>
              </a:rPr>
              <a:t>AI can also play a role in curating and recommending OERs. </a:t>
            </a:r>
            <a:endParaRPr sz="2933">
              <a:solidFill>
                <a:srgbClr val="242424"/>
              </a:solidFill>
              <a:highlight>
                <a:srgbClr val="FFFFFF"/>
              </a:highlight>
            </a:endParaRPr>
          </a:p>
          <a:p>
            <a:pPr marL="609585" lvl="0" indent="-499521" algn="l" rtl="0">
              <a:lnSpc>
                <a:spcPct val="100000"/>
              </a:lnSpc>
              <a:spcBef>
                <a:spcPts val="4267"/>
              </a:spcBef>
              <a:spcAft>
                <a:spcPts val="0"/>
              </a:spcAft>
              <a:buClr>
                <a:srgbClr val="242424"/>
              </a:buClr>
              <a:buSzPts val="2300"/>
              <a:buChar char="●"/>
            </a:pPr>
            <a:r>
              <a:rPr lang="en" sz="3067">
                <a:solidFill>
                  <a:srgbClr val="242424"/>
                </a:solidFill>
                <a:highlight>
                  <a:srgbClr val="FFFFFF"/>
                </a:highlight>
              </a:rPr>
              <a:t>AI can help edit/update the language in existing open sources.</a:t>
            </a:r>
            <a:endParaRPr sz="3067">
              <a:solidFill>
                <a:srgbClr val="242424"/>
              </a:solidFill>
              <a:highlight>
                <a:srgbClr val="FFFFFF"/>
              </a:highlight>
            </a:endParaRPr>
          </a:p>
          <a:p>
            <a:pPr marL="609585" lvl="0" indent="-499521" algn="l" rtl="0">
              <a:lnSpc>
                <a:spcPct val="100000"/>
              </a:lnSpc>
              <a:spcBef>
                <a:spcPts val="4267"/>
              </a:spcBef>
              <a:spcAft>
                <a:spcPts val="1333"/>
              </a:spcAft>
              <a:buClr>
                <a:srgbClr val="242424"/>
              </a:buClr>
              <a:buSzPts val="2300"/>
              <a:buChar char="●"/>
            </a:pPr>
            <a:r>
              <a:rPr lang="en" sz="3067">
                <a:solidFill>
                  <a:srgbClr val="242424"/>
                </a:solidFill>
                <a:highlight>
                  <a:srgbClr val="FFFFFF"/>
                </a:highlight>
              </a:rPr>
              <a:t>Images/videos created with AI </a:t>
            </a:r>
            <a:r>
              <a:rPr lang="en" sz="3067" i="1">
                <a:solidFill>
                  <a:srgbClr val="242424"/>
                </a:solidFill>
                <a:highlight>
                  <a:srgbClr val="FFFFFF"/>
                </a:highlight>
              </a:rPr>
              <a:t>might</a:t>
            </a:r>
            <a:r>
              <a:rPr lang="en" sz="3067">
                <a:solidFill>
                  <a:srgbClr val="242424"/>
                </a:solidFill>
                <a:highlight>
                  <a:srgbClr val="FFFFFF"/>
                </a:highlight>
              </a:rPr>
              <a:t> belong to the public domain…</a:t>
            </a:r>
            <a:endParaRPr sz="3067">
              <a:solidFill>
                <a:srgbClr val="242424"/>
              </a:solidFill>
              <a:highlight>
                <a:srgbClr val="FFFFFF"/>
              </a:highlight>
            </a:endParaRPr>
          </a:p>
        </p:txBody>
      </p:sp>
    </p:spTree>
    <p:extLst>
      <p:ext uri="{BB962C8B-B14F-4D97-AF65-F5344CB8AC3E}">
        <p14:creationId xmlns:p14="http://schemas.microsoft.com/office/powerpoint/2010/main" val="144832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The Creative Commons idea: revise, remix, redistribute</a:t>
            </a:r>
            <a:endParaRPr/>
          </a:p>
        </p:txBody>
      </p:sp>
      <p:sp>
        <p:nvSpPr>
          <p:cNvPr id="154" name="Google Shape;154;p23"/>
          <p:cNvSpPr txBox="1"/>
          <p:nvPr/>
        </p:nvSpPr>
        <p:spPr>
          <a:xfrm>
            <a:off x="576333" y="1560200"/>
            <a:ext cx="10657200" cy="4593653"/>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lnSpc>
                <a:spcPct val="115000"/>
              </a:lnSpc>
              <a:spcBef>
                <a:spcPts val="0"/>
              </a:spcBef>
              <a:spcAft>
                <a:spcPts val="0"/>
              </a:spcAft>
              <a:buClr>
                <a:schemeClr val="dk1"/>
              </a:buClr>
              <a:buSzPts val="2200"/>
              <a:buChar char="●"/>
            </a:pPr>
            <a:r>
              <a:rPr lang="en" sz="2933">
                <a:solidFill>
                  <a:schemeClr val="dk1"/>
                </a:solidFill>
              </a:rPr>
              <a:t>CC addresses the need for revision of copyright law and creates a way to distribute and access content</a:t>
            </a:r>
            <a:endParaRPr sz="2933">
              <a:solidFill>
                <a:schemeClr val="dk1"/>
              </a:solidFill>
            </a:endParaRPr>
          </a:p>
          <a:p>
            <a:pPr marL="609585" lvl="0" indent="-491054" algn="l" rtl="0">
              <a:lnSpc>
                <a:spcPct val="115000"/>
              </a:lnSpc>
              <a:spcBef>
                <a:spcPts val="1333"/>
              </a:spcBef>
              <a:spcAft>
                <a:spcPts val="0"/>
              </a:spcAft>
              <a:buClr>
                <a:schemeClr val="dk1"/>
              </a:buClr>
              <a:buSzPts val="2200"/>
              <a:buChar char="●"/>
            </a:pPr>
            <a:r>
              <a:rPr lang="en" sz="2933">
                <a:solidFill>
                  <a:schemeClr val="dk1"/>
                </a:solidFill>
              </a:rPr>
              <a:t>CC seeks to establish a culture of proper attribution</a:t>
            </a:r>
            <a:endParaRPr sz="2933">
              <a:solidFill>
                <a:schemeClr val="dk1"/>
              </a:solidFill>
            </a:endParaRPr>
          </a:p>
          <a:p>
            <a:pPr marL="609585" lvl="0" indent="-491054" algn="l" rtl="0">
              <a:lnSpc>
                <a:spcPct val="115000"/>
              </a:lnSpc>
              <a:spcBef>
                <a:spcPts val="1333"/>
              </a:spcBef>
              <a:spcAft>
                <a:spcPts val="0"/>
              </a:spcAft>
              <a:buClr>
                <a:schemeClr val="dk1"/>
              </a:buClr>
              <a:buSzPts val="2200"/>
              <a:buChar char="●"/>
            </a:pPr>
            <a:r>
              <a:rPr lang="en" sz="2933">
                <a:solidFill>
                  <a:schemeClr val="dk1"/>
                </a:solidFill>
              </a:rPr>
              <a:t>Most open access articles and open educational resources are licensed using Creative Commons</a:t>
            </a:r>
            <a:endParaRPr sz="2933">
              <a:solidFill>
                <a:schemeClr val="dk1"/>
              </a:solidFill>
            </a:endParaRPr>
          </a:p>
          <a:p>
            <a:pPr marL="0" lvl="0" indent="0" algn="l" rtl="0">
              <a:lnSpc>
                <a:spcPct val="115000"/>
              </a:lnSpc>
              <a:spcBef>
                <a:spcPts val="1333"/>
              </a:spcBef>
              <a:spcAft>
                <a:spcPts val="0"/>
              </a:spcAft>
              <a:buNone/>
            </a:pPr>
            <a:endParaRPr sz="2933">
              <a:solidFill>
                <a:schemeClr val="dk1"/>
              </a:solidFill>
            </a:endParaRPr>
          </a:p>
          <a:p>
            <a:pPr marL="0" lvl="0" indent="0" algn="ctr" rtl="0">
              <a:lnSpc>
                <a:spcPct val="115000"/>
              </a:lnSpc>
              <a:spcBef>
                <a:spcPts val="0"/>
              </a:spcBef>
              <a:spcAft>
                <a:spcPts val="1333"/>
              </a:spcAft>
              <a:buNone/>
            </a:pPr>
            <a:r>
              <a:rPr lang="en" sz="3200" b="1"/>
              <a:t>CC puts the “open” in OER and OA</a:t>
            </a:r>
            <a:endParaRPr sz="3200" b="1"/>
          </a:p>
        </p:txBody>
      </p:sp>
    </p:spTree>
    <p:extLst>
      <p:ext uri="{BB962C8B-B14F-4D97-AF65-F5344CB8AC3E}">
        <p14:creationId xmlns:p14="http://schemas.microsoft.com/office/powerpoint/2010/main" val="155622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124400" y="593367"/>
            <a:ext cx="6075200" cy="392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SzPts val="990"/>
              <a:buNone/>
            </a:pPr>
            <a:r>
              <a:rPr lang="en" sz="4267">
                <a:solidFill>
                  <a:srgbClr val="000000"/>
                </a:solidFill>
              </a:rPr>
              <a:t>Creative Commons </a:t>
            </a:r>
            <a:r>
              <a:rPr lang="en" sz="4267"/>
              <a:t>provides a range of copyright-compliant licenses that enable a spectrum of rights</a:t>
            </a:r>
            <a:endParaRPr sz="4267">
              <a:solidFill>
                <a:srgbClr val="000000"/>
              </a:solidFill>
            </a:endParaRPr>
          </a:p>
        </p:txBody>
      </p:sp>
      <p:pic>
        <p:nvPicPr>
          <p:cNvPr id="160" name="Google Shape;160;p24"/>
          <p:cNvPicPr preferRelativeResize="0"/>
          <p:nvPr/>
        </p:nvPicPr>
        <p:blipFill>
          <a:blip r:embed="rId3">
            <a:alphaModFix/>
          </a:blip>
          <a:stretch>
            <a:fillRect/>
          </a:stretch>
        </p:blipFill>
        <p:spPr>
          <a:xfrm>
            <a:off x="6848634" y="-15"/>
            <a:ext cx="4047745" cy="6549300"/>
          </a:xfrm>
          <a:prstGeom prst="rect">
            <a:avLst/>
          </a:prstGeom>
          <a:noFill/>
          <a:ln>
            <a:noFill/>
          </a:ln>
        </p:spPr>
      </p:pic>
      <p:sp>
        <p:nvSpPr>
          <p:cNvPr id="161" name="Google Shape;161;p24"/>
          <p:cNvSpPr txBox="1"/>
          <p:nvPr/>
        </p:nvSpPr>
        <p:spPr>
          <a:xfrm>
            <a:off x="5858517" y="6330633"/>
            <a:ext cx="5861200" cy="73452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Clr>
                <a:schemeClr val="dk1"/>
              </a:buClr>
              <a:buSzPts val="1100"/>
              <a:buFont typeface="Arial"/>
              <a:buNone/>
            </a:pPr>
            <a:r>
              <a:rPr lang="en" sz="1600" i="1">
                <a:solidFill>
                  <a:srgbClr val="686868"/>
                </a:solidFill>
                <a:highlight>
                  <a:schemeClr val="lt1"/>
                </a:highlight>
              </a:rPr>
              <a:t>“Creative Commons License Spectrum” by </a:t>
            </a:r>
            <a:r>
              <a:rPr lang="en" sz="1600" i="1">
                <a:solidFill>
                  <a:srgbClr val="049CCF"/>
                </a:solidFill>
                <a:highlight>
                  <a:schemeClr val="lt1"/>
                </a:highlight>
                <a:uFill>
                  <a:noFill/>
                </a:uFill>
                <a:hlinkClick r:id="rId4">
                  <a:extLst>
                    <a:ext uri="{A12FA001-AC4F-418D-AE19-62706E023703}">
                      <ahyp:hlinkClr xmlns:ahyp="http://schemas.microsoft.com/office/drawing/2018/hyperlinkcolor" val="tx"/>
                    </a:ext>
                  </a:extLst>
                </a:hlinkClick>
              </a:rPr>
              <a:t>Shaddim</a:t>
            </a:r>
            <a:r>
              <a:rPr lang="en" sz="1600" i="1">
                <a:solidFill>
                  <a:srgbClr val="686868"/>
                </a:solidFill>
                <a:highlight>
                  <a:schemeClr val="lt1"/>
                </a:highlight>
              </a:rPr>
              <a:t> (CC BY)</a:t>
            </a:r>
            <a:endParaRPr sz="1600">
              <a:solidFill>
                <a:schemeClr val="dk1"/>
              </a:solidFill>
            </a:endParaRPr>
          </a:p>
        </p:txBody>
      </p:sp>
    </p:spTree>
    <p:extLst>
      <p:ext uri="{BB962C8B-B14F-4D97-AF65-F5344CB8AC3E}">
        <p14:creationId xmlns:p14="http://schemas.microsoft.com/office/powerpoint/2010/main" val="6729499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1080</Words>
  <Application>Microsoft Office PowerPoint</Application>
  <PresentationFormat>Widescreen</PresentationFormat>
  <Paragraphs>103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Roboto</vt:lpstr>
      <vt:lpstr>Simple Light</vt:lpstr>
      <vt:lpstr>Copyright Law, its Extensions and Limitations</vt:lpstr>
      <vt:lpstr>“[Copyright] is intended to motivate the creative activity of authors and inventors by the provision of special reward, and to allow the public access to the products of their genius after the limited period of exclusive control has expired.”  -Sony v. Universal (1984)</vt:lpstr>
      <vt:lpstr>Fair use</vt:lpstr>
      <vt:lpstr>Factors in determining fair use:  </vt:lpstr>
      <vt:lpstr>PowerPoint Presentation</vt:lpstr>
      <vt:lpstr>Iconic works in the public domain</vt:lpstr>
      <vt:lpstr>AI &amp; copyright</vt:lpstr>
      <vt:lpstr>The Creative Commons idea: revise, remix, redistribute</vt:lpstr>
      <vt:lpstr>Creative Commons provides a range of copyright-compliant licenses that enable a spectrum of rights</vt:lpstr>
      <vt:lpstr>Creative Commons licenses work within copyright to offer "some rights reserved" options for sharing, remixing, and reusing works.</vt:lpstr>
      <vt:lpstr>4 elements can be combined to meet everyone’s licensing needs:</vt:lpstr>
      <vt:lpstr>AI &amp; Creative Commons</vt:lpstr>
      <vt:lpstr>Activity: Writing a CC Attribution</vt:lpstr>
      <vt:lpstr>Capybara by Karoly Lorentey is licensed under CC BY 2.0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Law, its Extensions and Limitations</dc:title>
  <dc:creator>Pamela Thielman</dc:creator>
  <cp:lastModifiedBy>Pamela Thielman</cp:lastModifiedBy>
  <cp:revision>1</cp:revision>
  <dcterms:created xsi:type="dcterms:W3CDTF">2024-05-16T17:54:56Z</dcterms:created>
  <dcterms:modified xsi:type="dcterms:W3CDTF">2024-05-16T17:56:31Z</dcterms:modified>
</cp:coreProperties>
</file>