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E57A2-26EB-43A3-B469-FC1CB62B465D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CEE19-13CE-4819-90C9-EA8516651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1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rcommons.org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f626e70f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f626e70f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ideas: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Again, we will share the slides after the session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You’ll hear these definitions throughout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bd37c2ce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bd37c2ce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ideas: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Works created by AI currently cannot be copyrighted because they do not have a human creator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It may be argued that they belong to the public domain and thus are technically open source.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>
                <a:solidFill>
                  <a:schemeClr val="dk1"/>
                </a:solidFill>
              </a:rPr>
              <a:t>This issue is being litigated and we may be saying something else soon!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AI can also be useful for adapting and even authoring open texts.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213ca467b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213ca467b0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Key ideas: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To be truly “open” it has to be ALL these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There are various degrees if “open”-ness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Examples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Wikipedia (text)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Wikimedia (images)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a67f2dd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ca67f2dd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questions: 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Can you retain ownership of the item without restrictions?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Does this include making copies?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>
                <a:solidFill>
                  <a:schemeClr val="dk1"/>
                </a:solidFill>
              </a:rPr>
              <a:t>If you grab Wikipedia text you can copy &amp; paste, download, print, etc.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a67f2dd4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a67f2dd4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question: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Once you have a copy of the item, can you use it however you want and in any context you choose?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You can use your Wikipedia text on a website, in a handout, incorporate it into a presentation or publication, etc.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a67f2dd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ca67f2dd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question: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Are you allowed to make changes to the content of the item in whatever way you want?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You can edit the Wikipedia text you grabbed (even on the site itself!)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a67f2dd4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ca67f2dd4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question: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Can you take some or all of the item and combine it with other content (either created by you or by someone else)?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You can cut together text from a couple of Wikipedia articles plus a photo from Wikimedia, and an illustration you created.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a67f2dd4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ca67f2dd4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Key question: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Are you allowed to share the item freely, either in its original version or with any changes or additions you have made?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You can share either the text of the original article you grabbed–or the new thing you made–with your students, colleagues, and friends.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f626e70fb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f626e70fb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Key idea: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is a HUGE category–on the main OER site, </a:t>
            </a:r>
            <a:r>
              <a:rPr lang="en" u="sng">
                <a:solidFill>
                  <a:schemeClr val="hlink"/>
                </a:solidFill>
                <a:hlinkClick r:id="rId3"/>
              </a:rPr>
              <a:t>www.oercommons.org</a:t>
            </a:r>
            <a:r>
              <a:rPr lang="en"/>
              <a:t>, you can choose by type of material. 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Any public domain resource is also by definition an OER–we will talk about this in the next session, but that now includes Steamboat Willie.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legalco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Creative_commons_license_spectrum.sv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unesco.org/themes/building-knowledge-societies/oe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Open Educational Resources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9B09D0-6F84-C542-9002-243141181E5D}"/>
              </a:ext>
            </a:extLst>
          </p:cNvPr>
          <p:cNvSpPr txBox="1"/>
          <p:nvPr/>
        </p:nvSpPr>
        <p:spPr>
          <a:xfrm>
            <a:off x="2466654" y="6403369"/>
            <a:ext cx="7258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These slides were created by Pamela Thielman and Katherine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Tsan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for the Baruch College Center for Teaching and Learning.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Unless otherwise indicated all material is licensed under a </a:t>
            </a:r>
            <a:r>
              <a:rPr kumimoji="0" lang="en-US" sz="1000" b="0" i="0" u="sng" strike="noStrike" kern="0" cap="none" spc="0" normalizeH="0" baseline="0" noProof="0" dirty="0">
                <a:ln>
                  <a:noFill/>
                </a:ln>
                <a:solidFill>
                  <a:srgbClr val="00AFE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BY-SA 4.0 license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83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760"/>
              <a:t>AI and copyright</a:t>
            </a:r>
            <a:endParaRPr sz="3760"/>
          </a:p>
        </p:txBody>
      </p:sp>
      <p:sp>
        <p:nvSpPr>
          <p:cNvPr id="188" name="Google Shape;188;p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lvl="0" indent="-50798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3200">
                <a:solidFill>
                  <a:schemeClr val="dk1"/>
                </a:solidFill>
              </a:rPr>
              <a:t>The verdict is still out on who copyright in AI belongs to.</a:t>
            </a:r>
            <a:endParaRPr sz="3200">
              <a:solidFill>
                <a:schemeClr val="dk1"/>
              </a:solidFill>
            </a:endParaRPr>
          </a:p>
          <a:p>
            <a:pPr marL="609585" lvl="0" indent="-507987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3200">
                <a:solidFill>
                  <a:schemeClr val="dk1"/>
                </a:solidFill>
              </a:rPr>
              <a:t>Currently, AI works cannot be copyrighted, although this is being challenged in the courts.</a:t>
            </a:r>
            <a:endParaRPr sz="3200">
              <a:solidFill>
                <a:schemeClr val="dk1"/>
              </a:solidFill>
            </a:endParaRPr>
          </a:p>
          <a:p>
            <a:pPr marL="609585" lvl="0" indent="-507987" algn="l" rtl="0"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2400"/>
              <a:buChar char="●"/>
            </a:pPr>
            <a:r>
              <a:rPr lang="en" sz="3200">
                <a:solidFill>
                  <a:schemeClr val="dk1"/>
                </a:solidFill>
              </a:rPr>
              <a:t>AI also affords a number of possibilities in the field of open education…</a:t>
            </a:r>
            <a:endParaRPr sz="3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91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2"/>
          <p:cNvSpPr txBox="1">
            <a:spLocks noGrp="1"/>
          </p:cNvSpPr>
          <p:nvPr>
            <p:ph type="body" idx="1"/>
          </p:nvPr>
        </p:nvSpPr>
        <p:spPr>
          <a:xfrm>
            <a:off x="868200" y="264800"/>
            <a:ext cx="3094000" cy="9172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121900" tIns="121900" rIns="121900" bIns="121900" anchor="t" anchorCtr="0">
            <a:normAutofit fontScale="2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67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866">
                <a:solidFill>
                  <a:schemeClr val="dk1"/>
                </a:solidFill>
              </a:rPr>
              <a:t>Chatfall</a:t>
            </a:r>
            <a:endParaRPr sz="13866">
              <a:solidFill>
                <a:schemeClr val="dk1"/>
              </a:solidFill>
            </a:endParaRPr>
          </a:p>
        </p:txBody>
      </p:sp>
      <p:sp>
        <p:nvSpPr>
          <p:cNvPr id="194" name="Google Shape;194;p32"/>
          <p:cNvSpPr txBox="1">
            <a:spLocks noGrp="1"/>
          </p:cNvSpPr>
          <p:nvPr>
            <p:ph type="body" idx="2"/>
          </p:nvPr>
        </p:nvSpPr>
        <p:spPr>
          <a:xfrm>
            <a:off x="6096000" y="1094300"/>
            <a:ext cx="5566000" cy="4761600"/>
          </a:xfrm>
          <a:prstGeom prst="rect">
            <a:avLst/>
          </a:prstGeom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67">
                <a:solidFill>
                  <a:schemeClr val="dk1"/>
                </a:solidFill>
              </a:rPr>
              <a:t>Step 1</a:t>
            </a:r>
            <a:endParaRPr sz="2667">
              <a:solidFill>
                <a:schemeClr val="dk1"/>
              </a:solidFill>
            </a:endParaRPr>
          </a:p>
          <a:p>
            <a:pPr marL="609585" lvl="0" indent="-47412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667">
                <a:solidFill>
                  <a:schemeClr val="dk1"/>
                </a:solidFill>
              </a:rPr>
              <a:t>Type your response to the prompt in the chat, but </a:t>
            </a:r>
            <a:r>
              <a:rPr lang="en" sz="2667" b="1" u="sng">
                <a:solidFill>
                  <a:schemeClr val="dk1"/>
                </a:solidFill>
              </a:rPr>
              <a:t>don’t hit enter.</a:t>
            </a:r>
            <a:endParaRPr sz="2667" b="1" u="sng">
              <a:solidFill>
                <a:schemeClr val="dk1"/>
              </a:solidFill>
            </a:endParaRPr>
          </a:p>
          <a:p>
            <a:pPr marL="609585" lvl="0" indent="-474121" algn="l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667">
                <a:solidFill>
                  <a:schemeClr val="dk1"/>
                </a:solidFill>
              </a:rPr>
              <a:t>We’ll do a countdown, and everyone will hit enter at once.</a:t>
            </a:r>
            <a:endParaRPr sz="2667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67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67">
                <a:solidFill>
                  <a:schemeClr val="dk1"/>
                </a:solidFill>
              </a:rPr>
              <a:t>Step 2</a:t>
            </a:r>
            <a:endParaRPr sz="2667">
              <a:solidFill>
                <a:schemeClr val="dk1"/>
              </a:solidFill>
            </a:endParaRPr>
          </a:p>
          <a:p>
            <a:pPr marL="609585" lvl="0" indent="-474121" algn="l" rtl="0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2000"/>
              <a:buChar char="●"/>
            </a:pPr>
            <a:r>
              <a:rPr lang="en" sz="2667">
                <a:solidFill>
                  <a:schemeClr val="dk1"/>
                </a:solidFill>
              </a:rPr>
              <a:t>Briefly read over everyone’s responses.</a:t>
            </a:r>
            <a:endParaRPr sz="2667"/>
          </a:p>
        </p:txBody>
      </p:sp>
      <p:sp>
        <p:nvSpPr>
          <p:cNvPr id="195" name="Google Shape;195;p32"/>
          <p:cNvSpPr txBox="1">
            <a:spLocks noGrp="1"/>
          </p:cNvSpPr>
          <p:nvPr>
            <p:ph type="title"/>
          </p:nvPr>
        </p:nvSpPr>
        <p:spPr>
          <a:xfrm>
            <a:off x="704700" y="2398667"/>
            <a:ext cx="4951200" cy="3640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3A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Prompt: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i="1"/>
              <a:t>In 1-2 sentences, tell us how you are feeling about what you’ve just learned about the “O” in OER?</a:t>
            </a:r>
            <a:endParaRPr sz="3200" i="1"/>
          </a:p>
        </p:txBody>
      </p:sp>
      <p:cxnSp>
        <p:nvCxnSpPr>
          <p:cNvPr id="196" name="Google Shape;196;p32"/>
          <p:cNvCxnSpPr/>
          <p:nvPr/>
        </p:nvCxnSpPr>
        <p:spPr>
          <a:xfrm rot="-5400000" flipH="1">
            <a:off x="2508867" y="1149100"/>
            <a:ext cx="1005200" cy="9048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00AFE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7" name="Google Shape;197;p32"/>
          <p:cNvCxnSpPr/>
          <p:nvPr/>
        </p:nvCxnSpPr>
        <p:spPr>
          <a:xfrm rot="-5400000" flipH="1">
            <a:off x="2826700" y="1119300"/>
            <a:ext cx="1014400" cy="9644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2869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8" name="Google Shape;198;p32"/>
          <p:cNvCxnSpPr/>
          <p:nvPr/>
        </p:nvCxnSpPr>
        <p:spPr>
          <a:xfrm rot="-5400000" flipH="1">
            <a:off x="2252667" y="1119300"/>
            <a:ext cx="1014400" cy="9644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2869A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9" name="Google Shape;199;p32"/>
          <p:cNvCxnSpPr/>
          <p:nvPr/>
        </p:nvCxnSpPr>
        <p:spPr>
          <a:xfrm rot="10800000" flipH="1">
            <a:off x="767700" y="1103300"/>
            <a:ext cx="2084000" cy="18400"/>
          </a:xfrm>
          <a:prstGeom prst="straightConnector1">
            <a:avLst/>
          </a:prstGeom>
          <a:noFill/>
          <a:ln w="38100" cap="flat" cmpd="sng">
            <a:solidFill>
              <a:srgbClr val="2869A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1847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415600" y="378500"/>
            <a:ext cx="11360800" cy="763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rgbClr val="000000"/>
                </a:solidFill>
              </a:rPr>
              <a:t>The “5 Rs” of OER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651800" y="1527667"/>
            <a:ext cx="10888400" cy="50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lvl="0" indent="-5249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3467">
                <a:solidFill>
                  <a:srgbClr val="000000"/>
                </a:solidFill>
              </a:rPr>
              <a:t>Retain</a:t>
            </a:r>
            <a:endParaRPr sz="3467">
              <a:solidFill>
                <a:srgbClr val="000000"/>
              </a:solidFill>
            </a:endParaRPr>
          </a:p>
          <a:p>
            <a:pPr marL="609585" lvl="0" indent="-5249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3467">
                <a:solidFill>
                  <a:srgbClr val="000000"/>
                </a:solidFill>
              </a:rPr>
              <a:t>Reuse</a:t>
            </a:r>
            <a:endParaRPr sz="3467">
              <a:solidFill>
                <a:srgbClr val="000000"/>
              </a:solidFill>
            </a:endParaRPr>
          </a:p>
          <a:p>
            <a:pPr marL="609585" lvl="0" indent="-5249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3467">
                <a:solidFill>
                  <a:srgbClr val="000000"/>
                </a:solidFill>
              </a:rPr>
              <a:t>Revise</a:t>
            </a:r>
            <a:endParaRPr sz="3467">
              <a:solidFill>
                <a:srgbClr val="000000"/>
              </a:solidFill>
            </a:endParaRPr>
          </a:p>
          <a:p>
            <a:pPr marL="609585" lvl="0" indent="-5249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3467">
                <a:solidFill>
                  <a:srgbClr val="000000"/>
                </a:solidFill>
              </a:rPr>
              <a:t>Remix</a:t>
            </a:r>
            <a:endParaRPr sz="3467">
              <a:solidFill>
                <a:srgbClr val="000000"/>
              </a:solidFill>
            </a:endParaRPr>
          </a:p>
          <a:p>
            <a:pPr marL="609585" lvl="0" indent="-5249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" sz="3467">
                <a:solidFill>
                  <a:srgbClr val="000000"/>
                </a:solidFill>
              </a:rPr>
              <a:t>Redistribute</a:t>
            </a:r>
            <a:endParaRPr sz="346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2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78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3200" b="1"/>
              <a:t>Retain:</a:t>
            </a:r>
            <a:endParaRPr sz="3200" b="1"/>
          </a:p>
          <a:p>
            <a:pPr marL="0" lvl="0" indent="0" algn="l" rtl="0"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3200"/>
              <a:t>Your ownership of the item is not restricted.</a:t>
            </a:r>
            <a:endParaRPr sz="3200"/>
          </a:p>
        </p:txBody>
      </p:sp>
      <p:sp>
        <p:nvSpPr>
          <p:cNvPr id="125" name="Google Shape;125;p24"/>
          <p:cNvSpPr/>
          <p:nvPr/>
        </p:nvSpPr>
        <p:spPr>
          <a:xfrm>
            <a:off x="8916200" y="832767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26" name="Google Shape;126;p24"/>
          <p:cNvSpPr/>
          <p:nvPr/>
        </p:nvSpPr>
        <p:spPr>
          <a:xfrm rot="10800000" flipH="1">
            <a:off x="8822800" y="1373000"/>
            <a:ext cx="1347200" cy="10412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chemeClr val="dk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27" name="Google Shape;127;p24"/>
          <p:cNvSpPr/>
          <p:nvPr/>
        </p:nvSpPr>
        <p:spPr>
          <a:xfrm>
            <a:off x="10076600" y="1889733"/>
            <a:ext cx="1160400" cy="262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</p:spTree>
    <p:extLst>
      <p:ext uri="{BB962C8B-B14F-4D97-AF65-F5344CB8AC3E}">
        <p14:creationId xmlns:p14="http://schemas.microsoft.com/office/powerpoint/2010/main" val="335094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/>
          <p:nvPr/>
        </p:nvSpPr>
        <p:spPr>
          <a:xfrm>
            <a:off x="7949633" y="522900"/>
            <a:ext cx="2066000" cy="1915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638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/>
              <a:t>Reuse: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/>
              <a:t>You can use the item however you want, and in any context.</a:t>
            </a:r>
            <a:endParaRPr sz="3200"/>
          </a:p>
        </p:txBody>
      </p:sp>
      <p:sp>
        <p:nvSpPr>
          <p:cNvPr id="134" name="Google Shape;134;p25"/>
          <p:cNvSpPr/>
          <p:nvPr/>
        </p:nvSpPr>
        <p:spPr>
          <a:xfrm>
            <a:off x="8402451" y="892500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35" name="Google Shape;135;p25"/>
          <p:cNvSpPr/>
          <p:nvPr/>
        </p:nvSpPr>
        <p:spPr>
          <a:xfrm>
            <a:off x="6306233" y="892500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36" name="Google Shape;136;p25"/>
          <p:cNvSpPr/>
          <p:nvPr/>
        </p:nvSpPr>
        <p:spPr>
          <a:xfrm>
            <a:off x="10498667" y="117600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37" name="Google Shape;137;p25"/>
          <p:cNvSpPr/>
          <p:nvPr/>
        </p:nvSpPr>
        <p:spPr>
          <a:xfrm>
            <a:off x="10594467" y="1293600"/>
            <a:ext cx="968800" cy="1176000"/>
          </a:xfrm>
          <a:prstGeom prst="trapezoid">
            <a:avLst>
              <a:gd name="adj" fmla="val 25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</p:spTree>
    <p:extLst>
      <p:ext uri="{BB962C8B-B14F-4D97-AF65-F5344CB8AC3E}">
        <p14:creationId xmlns:p14="http://schemas.microsoft.com/office/powerpoint/2010/main" val="338511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70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200" b="1"/>
              <a:t>Revise: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200"/>
              <a:t>You can make changes to the item without restrictions.</a:t>
            </a:r>
            <a:endParaRPr sz="3200"/>
          </a:p>
        </p:txBody>
      </p:sp>
      <p:sp>
        <p:nvSpPr>
          <p:cNvPr id="143" name="Google Shape;143;p26"/>
          <p:cNvSpPr/>
          <p:nvPr/>
        </p:nvSpPr>
        <p:spPr>
          <a:xfrm>
            <a:off x="7243367" y="805600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44" name="Google Shape;144;p26"/>
          <p:cNvSpPr/>
          <p:nvPr/>
        </p:nvSpPr>
        <p:spPr>
          <a:xfrm>
            <a:off x="8628500" y="1155200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45" name="Google Shape;145;p26"/>
          <p:cNvSpPr/>
          <p:nvPr/>
        </p:nvSpPr>
        <p:spPr>
          <a:xfrm>
            <a:off x="10148433" y="805600"/>
            <a:ext cx="1160400" cy="1176000"/>
          </a:xfrm>
          <a:prstGeom prst="ellipse">
            <a:avLst/>
          </a:prstGeom>
          <a:solidFill>
            <a:srgbClr val="FFB71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</p:spTree>
    <p:extLst>
      <p:ext uri="{BB962C8B-B14F-4D97-AF65-F5344CB8AC3E}">
        <p14:creationId xmlns:p14="http://schemas.microsoft.com/office/powerpoint/2010/main" val="358814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706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200" b="1"/>
              <a:t>Remix: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200"/>
              <a:t>You can combine some or all of the item with other content.</a:t>
            </a:r>
            <a:endParaRPr sz="3200"/>
          </a:p>
        </p:txBody>
      </p:sp>
      <p:sp>
        <p:nvSpPr>
          <p:cNvPr id="151" name="Google Shape;151;p27"/>
          <p:cNvSpPr/>
          <p:nvPr/>
        </p:nvSpPr>
        <p:spPr>
          <a:xfrm>
            <a:off x="7191733" y="932633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2" name="Google Shape;152;p27"/>
          <p:cNvSpPr/>
          <p:nvPr/>
        </p:nvSpPr>
        <p:spPr>
          <a:xfrm>
            <a:off x="10144500" y="932633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3" name="Google Shape;153;p27"/>
          <p:cNvSpPr/>
          <p:nvPr/>
        </p:nvSpPr>
        <p:spPr>
          <a:xfrm>
            <a:off x="8600717" y="1282233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4" name="Google Shape;154;p27"/>
          <p:cNvSpPr/>
          <p:nvPr/>
        </p:nvSpPr>
        <p:spPr>
          <a:xfrm>
            <a:off x="10228100" y="435433"/>
            <a:ext cx="993200" cy="497200"/>
          </a:xfrm>
          <a:prstGeom prst="triangle">
            <a:avLst>
              <a:gd name="adj" fmla="val 50000"/>
            </a:avLst>
          </a:prstGeom>
          <a:solidFill>
            <a:srgbClr val="FFB71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5" name="Google Shape;155;p27"/>
          <p:cNvSpPr/>
          <p:nvPr/>
        </p:nvSpPr>
        <p:spPr>
          <a:xfrm>
            <a:off x="10418133" y="2096333"/>
            <a:ext cx="278000" cy="286000"/>
          </a:xfrm>
          <a:prstGeom prst="ellipse">
            <a:avLst/>
          </a:prstGeom>
          <a:solidFill>
            <a:srgbClr val="E65F2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6" name="Google Shape;156;p27"/>
          <p:cNvSpPr/>
          <p:nvPr/>
        </p:nvSpPr>
        <p:spPr>
          <a:xfrm>
            <a:off x="11304900" y="1377633"/>
            <a:ext cx="278000" cy="286000"/>
          </a:xfrm>
          <a:prstGeom prst="ellipse">
            <a:avLst/>
          </a:prstGeom>
          <a:solidFill>
            <a:srgbClr val="E65F2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57" name="Google Shape;157;p27"/>
          <p:cNvSpPr/>
          <p:nvPr/>
        </p:nvSpPr>
        <p:spPr>
          <a:xfrm>
            <a:off x="11026900" y="1965800"/>
            <a:ext cx="278000" cy="286000"/>
          </a:xfrm>
          <a:prstGeom prst="ellipse">
            <a:avLst/>
          </a:prstGeom>
          <a:solidFill>
            <a:srgbClr val="E65F2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</p:spTree>
    <p:extLst>
      <p:ext uri="{BB962C8B-B14F-4D97-AF65-F5344CB8AC3E}">
        <p14:creationId xmlns:p14="http://schemas.microsoft.com/office/powerpoint/2010/main" val="2459725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59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/>
              <a:t>Redistribute:</a:t>
            </a:r>
            <a:endParaRPr sz="3200"/>
          </a:p>
          <a:p>
            <a:pPr marL="0" lvl="0" indent="0" algn="l" rtl="0">
              <a:spcBef>
                <a:spcPts val="0"/>
              </a:spcBef>
              <a:spcAft>
                <a:spcPts val="1333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/>
              <a:t>You can share the item and any of its derivatives freely.</a:t>
            </a:r>
            <a:endParaRPr sz="3200"/>
          </a:p>
        </p:txBody>
      </p:sp>
      <p:sp>
        <p:nvSpPr>
          <p:cNvPr id="163" name="Google Shape;163;p28"/>
          <p:cNvSpPr/>
          <p:nvPr/>
        </p:nvSpPr>
        <p:spPr>
          <a:xfrm>
            <a:off x="8660600" y="936067"/>
            <a:ext cx="1160400" cy="1176000"/>
          </a:xfrm>
          <a:prstGeom prst="ellipse">
            <a:avLst/>
          </a:prstGeom>
          <a:solidFill>
            <a:srgbClr val="2869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64" name="Google Shape;164;p28"/>
          <p:cNvSpPr/>
          <p:nvPr/>
        </p:nvSpPr>
        <p:spPr>
          <a:xfrm>
            <a:off x="9734867" y="2166433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65" name="Google Shape;165;p28"/>
          <p:cNvSpPr/>
          <p:nvPr/>
        </p:nvSpPr>
        <p:spPr>
          <a:xfrm>
            <a:off x="10216033" y="1242600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66" name="Google Shape;166;p28"/>
          <p:cNvSpPr/>
          <p:nvPr/>
        </p:nvSpPr>
        <p:spPr>
          <a:xfrm flipH="1">
            <a:off x="6970367" y="1242600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167" name="Google Shape;167;p28"/>
          <p:cNvSpPr/>
          <p:nvPr/>
        </p:nvSpPr>
        <p:spPr>
          <a:xfrm flipH="1">
            <a:off x="7334900" y="2166433"/>
            <a:ext cx="1295200" cy="476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</p:spTree>
    <p:extLst>
      <p:ext uri="{BB962C8B-B14F-4D97-AF65-F5344CB8AC3E}">
        <p14:creationId xmlns:p14="http://schemas.microsoft.com/office/powerpoint/2010/main" val="197476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 txBox="1">
            <a:spLocks noGrp="1"/>
          </p:cNvSpPr>
          <p:nvPr>
            <p:ph type="title"/>
          </p:nvPr>
        </p:nvSpPr>
        <p:spPr>
          <a:xfrm>
            <a:off x="124400" y="593367"/>
            <a:ext cx="5861200" cy="3928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>
                <a:solidFill>
                  <a:srgbClr val="000000"/>
                </a:solidFill>
              </a:rPr>
              <a:t>The ‘5 Rs’ are at the top of this graphic, and fully copyrighted items are at the bottom.</a:t>
            </a:r>
            <a:endParaRPr sz="4000">
              <a:solidFill>
                <a:srgbClr val="000000"/>
              </a:solidFill>
            </a:endParaRPr>
          </a:p>
        </p:txBody>
      </p:sp>
      <p:pic>
        <p:nvPicPr>
          <p:cNvPr id="173" name="Google Shape;17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0768" y="-15"/>
            <a:ext cx="4047745" cy="654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9"/>
          <p:cNvSpPr txBox="1"/>
          <p:nvPr/>
        </p:nvSpPr>
        <p:spPr>
          <a:xfrm>
            <a:off x="5844033" y="6462867"/>
            <a:ext cx="5861200" cy="710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67" i="1">
                <a:solidFill>
                  <a:srgbClr val="686868"/>
                </a:solidFill>
                <a:highlight>
                  <a:schemeClr val="lt1"/>
                </a:highlight>
              </a:rPr>
              <a:t>“Creative Commons License Spectrum” by </a:t>
            </a:r>
            <a:r>
              <a:rPr lang="en" sz="1467" i="1">
                <a:solidFill>
                  <a:srgbClr val="00AFEF"/>
                </a:solidFill>
                <a:highlight>
                  <a:schemeClr val="lt1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Shaddim</a:t>
            </a:r>
            <a:r>
              <a:rPr lang="en" sz="1467" i="1">
                <a:solidFill>
                  <a:srgbClr val="00AFEF"/>
                </a:solidFill>
                <a:highlight>
                  <a:schemeClr val="lt1"/>
                </a:highlight>
              </a:rPr>
              <a:t> </a:t>
            </a:r>
            <a:r>
              <a:rPr lang="en" sz="1467" i="1">
                <a:solidFill>
                  <a:srgbClr val="686868"/>
                </a:solidFill>
                <a:highlight>
                  <a:schemeClr val="lt1"/>
                </a:highlight>
              </a:rPr>
              <a:t>(CC BY)</a:t>
            </a:r>
            <a:endParaRPr sz="1467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300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>
            <a:spLocks noGrp="1"/>
          </p:cNvSpPr>
          <p:nvPr>
            <p:ph type="body" idx="1"/>
          </p:nvPr>
        </p:nvSpPr>
        <p:spPr>
          <a:xfrm>
            <a:off x="415600" y="2699433"/>
            <a:ext cx="5333200" cy="36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200">
                <a:solidFill>
                  <a:schemeClr val="accent2"/>
                </a:solidFill>
              </a:rPr>
              <a:t>Openly-licensed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textbooks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lesson plans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activities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syllabi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media</a:t>
            </a:r>
            <a:endParaRPr sz="3200">
              <a:solidFill>
                <a:schemeClr val="accent2"/>
              </a:solidFill>
            </a:endParaRPr>
          </a:p>
          <a:p>
            <a:pPr marL="1219170" lvl="0" indent="-507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●"/>
            </a:pPr>
            <a:r>
              <a:rPr lang="en" sz="3200">
                <a:solidFill>
                  <a:schemeClr val="accent2"/>
                </a:solidFill>
              </a:rPr>
              <a:t>…and more!</a:t>
            </a:r>
            <a:endParaRPr sz="3200">
              <a:solidFill>
                <a:schemeClr val="accent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</a:pPr>
            <a:endParaRPr sz="3200">
              <a:solidFill>
                <a:schemeClr val="accent2"/>
              </a:solidFill>
            </a:endParaRPr>
          </a:p>
        </p:txBody>
      </p:sp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415600" y="305733"/>
            <a:ext cx="11360800" cy="20396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" sz="3333">
                <a:solidFill>
                  <a:schemeClr val="accent2"/>
                </a:solidFill>
              </a:rPr>
              <a:t>The “Rs” in OER are “teaching, learning and research materials in any medium”</a:t>
            </a:r>
            <a:endParaRPr sz="3333">
              <a:solidFill>
                <a:schemeClr val="accent2"/>
              </a:solidFill>
            </a:endParaRPr>
          </a:p>
          <a:p>
            <a:pPr marL="609585" lvl="0" indent="0" algn="l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</a:rPr>
              <a:t>- </a:t>
            </a:r>
            <a:r>
              <a:rPr lang="en" sz="2400" u="sng">
                <a:solidFill>
                  <a:srgbClr val="00AFE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2002 UNESCO Forum on Open Courseware</a:t>
            </a:r>
            <a:endParaRPr sz="2400">
              <a:solidFill>
                <a:srgbClr val="00AFEF"/>
              </a:solidFill>
            </a:endParaRPr>
          </a:p>
        </p:txBody>
      </p:sp>
      <p:sp>
        <p:nvSpPr>
          <p:cNvPr id="181" name="Google Shape;181;p30"/>
          <p:cNvSpPr txBox="1">
            <a:spLocks noGrp="1"/>
          </p:cNvSpPr>
          <p:nvPr>
            <p:ph type="body" idx="2"/>
          </p:nvPr>
        </p:nvSpPr>
        <p:spPr>
          <a:xfrm>
            <a:off x="6443200" y="2699433"/>
            <a:ext cx="5333200" cy="3281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3200">
                <a:solidFill>
                  <a:schemeClr val="accent2"/>
                </a:solidFill>
              </a:rPr>
              <a:t>Plus, any materials in the public domain.</a:t>
            </a:r>
            <a:endParaRPr/>
          </a:p>
        </p:txBody>
      </p:sp>
      <p:pic>
        <p:nvPicPr>
          <p:cNvPr id="182" name="Google Shape;182;p30" descr="Creative Commons public domain mark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91001" y="4377101"/>
            <a:ext cx="1714732" cy="17147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10407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720</Words>
  <Application>Microsoft Office PowerPoint</Application>
  <PresentationFormat>Widescreen</PresentationFormat>
  <Paragraphs>84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Aptos</vt:lpstr>
      <vt:lpstr>Arial</vt:lpstr>
      <vt:lpstr>Simple Light</vt:lpstr>
      <vt:lpstr>Defining Open Educational Resources</vt:lpstr>
      <vt:lpstr>The “5 Rs” of OER</vt:lpstr>
      <vt:lpstr>Retain: Your ownership of the item is not restricted.</vt:lpstr>
      <vt:lpstr>Reuse: You can use the item however you want, and in any context.</vt:lpstr>
      <vt:lpstr>Revise: You can make changes to the item without restrictions.</vt:lpstr>
      <vt:lpstr>Remix: You can combine some or all of the item with other content.</vt:lpstr>
      <vt:lpstr>Redistribute: You can share the item and any of its derivatives freely.</vt:lpstr>
      <vt:lpstr>The ‘5 Rs’ are at the top of this graphic, and fully copyrighted items are at the bottom.</vt:lpstr>
      <vt:lpstr>The “Rs” in OER are “teaching, learning and research materials in any medium” - 2002 UNESCO Forum on Open Courseware</vt:lpstr>
      <vt:lpstr>AI and copyright</vt:lpstr>
      <vt:lpstr>Prompt:  In 1-2 sentences, tell us how you are feeling about what you’ve just learned about the “O” in OER?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Open Educational Resources</dc:title>
  <dc:creator>Pamela Thielman</dc:creator>
  <cp:lastModifiedBy>Pamela Thielman</cp:lastModifiedBy>
  <cp:revision>1</cp:revision>
  <dcterms:created xsi:type="dcterms:W3CDTF">2024-05-16T17:50:19Z</dcterms:created>
  <dcterms:modified xsi:type="dcterms:W3CDTF">2024-05-16T17:52:04Z</dcterms:modified>
</cp:coreProperties>
</file>