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E7D46-B7B7-4C0F-B341-DA8670F1073A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30E98-B4C6-4E8D-B788-EE25A40B5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3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1fb704f27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1fb704f27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88125f84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c88125f84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88125f84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c88125f84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13c0dd9689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13c0dd9689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c8ee53eca0_0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c8ee53eca0_0_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ca7d8a8cb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ca7d8a8cb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20fdf6df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20fdf6df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c8ee53eca0_0_10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c8ee53eca0_0_10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bdbc7e010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bdbc7e010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1FFCA-87E1-AE4B-875B-30A13EFD9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16FBBD-A65E-A444-5C05-90BD70641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4699D-4D5E-5B3D-C99F-037EACE56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AA-7E68-43A2-81EC-55508043FB9B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B5A95-B09C-4136-1C31-5580588E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D6711-07D7-699F-1373-FC0B6DDB8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9A5-FBAC-4E6A-9469-D8F072F7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31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9444C-878A-21A2-2BF7-54301BDCB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F3A45F-E3C5-F1A5-F600-D6EC34056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E97C9-AE9B-2218-45C2-300257074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AA-7E68-43A2-81EC-55508043FB9B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8397B-97AC-F46B-8AAE-EE87B7646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244FE-DB1F-4795-6CC7-1DD553E4D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9A5-FBAC-4E6A-9469-D8F072F7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8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579420-33CD-1A8A-9156-8292423008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0A2F6-85F3-E7C8-88DA-2753BCC39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80166-5B4E-A4DB-3B36-CC1A1F5EA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AA-7E68-43A2-81EC-55508043FB9B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A469F-36A1-AFA7-E8F1-EC7C3A13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66334-D7C1-C47C-3CFD-673A14DA6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9A5-FBAC-4E6A-9469-D8F072F7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15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B0219-0959-2BE6-1AA5-4E4DC335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094F2-8ED6-8C59-FB0B-E12027D3C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F69D0-BA13-F7C3-C0DA-91E42E7BC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AA-7E68-43A2-81EC-55508043FB9B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03837-1DA0-5893-E0E4-5F13D56D0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CD798-5BF9-6BC3-2010-CD60FB60A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9A5-FBAC-4E6A-9469-D8F072F7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8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8944F-B527-5E0B-2BB8-F8AD1A7F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44656-2B2A-D321-744E-A46E8A114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01273-5C1B-D74C-83F9-76A2C32C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AA-7E68-43A2-81EC-55508043FB9B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67BD3-1D67-0CA8-1EA6-B50ECA2FF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2A8BC-8A2C-925F-132B-1FAF64FB7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9A5-FBAC-4E6A-9469-D8F072F7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1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3A28C-6A5A-F947-2F40-401730B43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C179-9A7A-DD5B-1896-A9B7794B6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00F97-A954-188C-5AF0-92B7736D0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2BB78-AB23-AB77-511A-A81E0BB3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AA-7E68-43A2-81EC-55508043FB9B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25798-90D4-1827-81D3-64106A7C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D260D-85E2-FD5B-1E59-B5F43E6E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9A5-FBAC-4E6A-9469-D8F072F7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1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C3ADF-003E-B628-1A57-B87C13005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C6AED-A92C-19DE-F3A8-B71F9B08B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5731C-5F8F-5386-B94E-AFEDFC049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2BAD8-3C6E-0CCB-0685-35BF6288F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A55F2E-D0CF-49F1-DFE9-B35733AB57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DDF65C-857C-0A4B-E79B-77F4705B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AA-7E68-43A2-81EC-55508043FB9B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0EBE85-997D-04C1-1744-891345405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889EC-05C1-CAAE-D235-7A5D70609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9A5-FBAC-4E6A-9469-D8F072F7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2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A5604-5A2A-D561-023B-2A1341BBA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E53FD5-A2DC-C685-D820-59D9D837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AA-7E68-43A2-81EC-55508043FB9B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6A522-05BF-35D1-1011-28092BFAD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1BABD-3D71-C567-C76A-4A92D3A2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9A5-FBAC-4E6A-9469-D8F072F7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0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C6B9F3-971A-CA80-DD02-68756BB2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AA-7E68-43A2-81EC-55508043FB9B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55A138-BF9F-C146-43BF-46504EE0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5DD42-9C13-E31C-0F45-EF576C73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9A5-FBAC-4E6A-9469-D8F072F7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4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08931-F4A3-2345-BADC-8795F8E1B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7D334-3B41-ADEA-1D8A-98658EA1E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92500-C6D0-AE3A-62EB-80FDFF878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1EFC-05D5-1219-266E-EEC0EAB35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AA-7E68-43A2-81EC-55508043FB9B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7E1E3-06B8-F96E-887D-3E61836D5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ED1AB-1444-96FC-3E5B-7400DACAB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9A5-FBAC-4E6A-9469-D8F072F7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2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4943B-B75B-660B-B387-972ED08F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17E083-B080-7CEC-DB30-38922FE59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B7170-AD3A-23A4-FF32-6515EC88F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01B55-8103-501E-3516-A51D8FE3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AA-7E68-43A2-81EC-55508043FB9B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14F02-5ADA-EFF7-0673-10727296A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15BA5-DD98-518C-07BB-D4650A63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9A5-FBAC-4E6A-9469-D8F072F7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6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3E98B8-A83F-2D1F-EC90-9B05026CF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6CF18-48A4-8A07-984A-4B98E1002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2FAD-32FC-A12C-D893-75FB59097D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E7C7AA-7E68-43A2-81EC-55508043FB9B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035E8-DA18-FED3-C1C6-B4D466EB5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94A2E-093A-4B67-D08B-902C880A0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9259A5-FBAC-4E6A-9469-D8F072F7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2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51" r:id="rId3"/>
    <p:sldLayoutId id="214748364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astate.pressbooks.pub/oerstarterki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ed.cuny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teachoer.org/" TargetMode="External"/><Relationship Id="rId4" Type="http://schemas.openxmlformats.org/officeDocument/2006/relationships/hyperlink" Target="https://academicworks.cuny.edu/oer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oer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oercommons.org/" TargetMode="External"/><Relationship Id="rId4" Type="http://schemas.openxmlformats.org/officeDocument/2006/relationships/hyperlink" Target="https://open.umn.edu/opentextbook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579EA-87B5-1C38-3B73-CC2A43AC9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B68F97-E2FE-9E10-1FB1-6BCF857012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13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things to ask:</a:t>
            </a:r>
            <a:endParaRPr/>
          </a:p>
        </p:txBody>
      </p:sp>
      <p:sp>
        <p:nvSpPr>
          <p:cNvPr id="277" name="Google Shape;277;p40"/>
          <p:cNvSpPr txBox="1">
            <a:spLocks noGrp="1"/>
          </p:cNvSpPr>
          <p:nvPr>
            <p:ph type="body" idx="1"/>
          </p:nvPr>
        </p:nvSpPr>
        <p:spPr>
          <a:xfrm>
            <a:off x="415600" y="1356967"/>
            <a:ext cx="11360800" cy="458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50798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3200">
                <a:solidFill>
                  <a:schemeClr val="dk1"/>
                </a:solidFill>
              </a:rPr>
              <a:t>Is the content clear and comprehensible to students at the level you teach?</a:t>
            </a:r>
            <a:endParaRPr sz="3200">
              <a:solidFill>
                <a:schemeClr val="dk1"/>
              </a:solidFill>
            </a:endParaRPr>
          </a:p>
          <a:p>
            <a:pPr marL="609585" lvl="0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3200">
                <a:solidFill>
                  <a:schemeClr val="dk1"/>
                </a:solidFill>
              </a:rPr>
              <a:t>Is the content well-formatted, consistent throughout, and reasonably free of errors?</a:t>
            </a:r>
            <a:endParaRPr sz="3200">
              <a:solidFill>
                <a:schemeClr val="dk1"/>
              </a:solidFill>
            </a:endParaRPr>
          </a:p>
          <a:p>
            <a:pPr marL="609585" lvl="0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3200">
                <a:solidFill>
                  <a:schemeClr val="dk1"/>
                </a:solidFill>
              </a:rPr>
              <a:t>Will the interface or platform be easily navigable for students?</a:t>
            </a:r>
            <a:endParaRPr sz="3200">
              <a:solidFill>
                <a:schemeClr val="dk1"/>
              </a:solidFill>
            </a:endParaRPr>
          </a:p>
          <a:p>
            <a:pPr marL="609585" lvl="0" indent="-507987" algn="l" rtl="0">
              <a:lnSpc>
                <a:spcPct val="100000"/>
              </a:lnSpc>
              <a:spcBef>
                <a:spcPts val="1600"/>
              </a:spcBef>
              <a:spcAft>
                <a:spcPts val="1333"/>
              </a:spcAft>
              <a:buClr>
                <a:schemeClr val="dk1"/>
              </a:buClr>
              <a:buSzPts val="2400"/>
              <a:buChar char="●"/>
            </a:pPr>
            <a:r>
              <a:rPr lang="en" sz="3200">
                <a:solidFill>
                  <a:schemeClr val="dk1"/>
                </a:solidFill>
              </a:rPr>
              <a:t>Is the content accessible to students with disabilities?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278" name="Google Shape;278;p40"/>
          <p:cNvSpPr txBox="1"/>
          <p:nvPr/>
        </p:nvSpPr>
        <p:spPr>
          <a:xfrm>
            <a:off x="809000" y="5941567"/>
            <a:ext cx="10574000" cy="884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None/>
            </a:pPr>
            <a:r>
              <a:rPr lang="en" sz="1333">
                <a:solidFill>
                  <a:schemeClr val="dk1"/>
                </a:solidFill>
                <a:highlight>
                  <a:schemeClr val="lt1"/>
                </a:highlight>
              </a:rPr>
              <a:t>Adapted from “Evaluating OER” in </a:t>
            </a:r>
            <a:r>
              <a:rPr lang="en" sz="1333" u="sng">
                <a:solidFill>
                  <a:srgbClr val="00AFEF"/>
                </a:solidFill>
                <a:highlight>
                  <a:schemeClr val="lt1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OER Starter Kit</a:t>
            </a:r>
            <a:r>
              <a:rPr lang="en" sz="1333">
                <a:solidFill>
                  <a:srgbClr val="00AFEF"/>
                </a:solidFill>
                <a:highlight>
                  <a:schemeClr val="lt1"/>
                </a:highlight>
              </a:rPr>
              <a:t> </a:t>
            </a:r>
            <a:r>
              <a:rPr lang="en" sz="1333">
                <a:solidFill>
                  <a:schemeClr val="dk1"/>
                </a:solidFill>
                <a:highlight>
                  <a:schemeClr val="lt1"/>
                </a:highlight>
              </a:rPr>
              <a:t>by Abbey K. Elder, which is licensed under a </a:t>
            </a:r>
            <a:r>
              <a:rPr lang="en" sz="1333" u="sng">
                <a:solidFill>
                  <a:srgbClr val="00AFEF"/>
                </a:solidFill>
                <a:highlight>
                  <a:schemeClr val="lt1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License</a:t>
            </a:r>
            <a:r>
              <a:rPr lang="en" sz="1333">
                <a:solidFill>
                  <a:schemeClr val="dk1"/>
                </a:solidFill>
              </a:rPr>
              <a:t>.</a:t>
            </a: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257204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 OER and other open materials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467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xfrm>
            <a:off x="4568867" y="499567"/>
            <a:ext cx="6961200" cy="11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Some CUNY-specific OER repositories to begin your search: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3"/>
          <p:cNvSpPr txBox="1">
            <a:spLocks noGrp="1"/>
          </p:cNvSpPr>
          <p:nvPr>
            <p:ph type="body" idx="2"/>
          </p:nvPr>
        </p:nvSpPr>
        <p:spPr>
          <a:xfrm>
            <a:off x="5096967" y="2035800"/>
            <a:ext cx="6341600" cy="371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>
                <a:solidFill>
                  <a:srgbClr val="00AFE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OpenEd CUNY</a:t>
            </a:r>
            <a:endParaRPr sz="3200">
              <a:solidFill>
                <a:srgbClr val="00AFE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None/>
            </a:pPr>
            <a:r>
              <a:rPr lang="en" sz="3200" u="sng">
                <a:solidFill>
                  <a:srgbClr val="00AFE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CUNY Academic Works</a:t>
            </a:r>
            <a:endParaRPr sz="3200">
              <a:solidFill>
                <a:srgbClr val="00AFE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2133"/>
              </a:spcBef>
              <a:spcAft>
                <a:spcPts val="2133"/>
              </a:spcAft>
              <a:buNone/>
            </a:pPr>
            <a:r>
              <a:rPr lang="en" sz="3200" u="sng">
                <a:solidFill>
                  <a:srgbClr val="00AFE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TeachOER</a:t>
            </a:r>
            <a:endParaRPr sz="3200">
              <a:solidFill>
                <a:srgbClr val="00AFEF"/>
              </a:solidFill>
            </a:endParaRPr>
          </a:p>
        </p:txBody>
      </p:sp>
      <p:sp>
        <p:nvSpPr>
          <p:cNvPr id="225" name="Google Shape;225;p33"/>
          <p:cNvSpPr/>
          <p:nvPr/>
        </p:nvSpPr>
        <p:spPr>
          <a:xfrm>
            <a:off x="2740933" y="2908200"/>
            <a:ext cx="744400" cy="729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26" name="Google Shape;226;p33"/>
          <p:cNvSpPr/>
          <p:nvPr/>
        </p:nvSpPr>
        <p:spPr>
          <a:xfrm>
            <a:off x="893167" y="1886984"/>
            <a:ext cx="1458800" cy="1399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cxnSp>
        <p:nvCxnSpPr>
          <p:cNvPr id="227" name="Google Shape;227;p33"/>
          <p:cNvCxnSpPr/>
          <p:nvPr/>
        </p:nvCxnSpPr>
        <p:spPr>
          <a:xfrm flipH="1">
            <a:off x="1344751" y="2975000"/>
            <a:ext cx="239200" cy="908000"/>
          </a:xfrm>
          <a:prstGeom prst="straightConnector1">
            <a:avLst/>
          </a:prstGeom>
          <a:noFill/>
          <a:ln w="152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33"/>
          <p:cNvCxnSpPr/>
          <p:nvPr/>
        </p:nvCxnSpPr>
        <p:spPr>
          <a:xfrm>
            <a:off x="1850733" y="3816233"/>
            <a:ext cx="416800" cy="729600"/>
          </a:xfrm>
          <a:prstGeom prst="straightConnector1">
            <a:avLst/>
          </a:prstGeom>
          <a:noFill/>
          <a:ln w="2286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33"/>
          <p:cNvCxnSpPr/>
          <p:nvPr/>
        </p:nvCxnSpPr>
        <p:spPr>
          <a:xfrm flipH="1">
            <a:off x="217167" y="3549400"/>
            <a:ext cx="860800" cy="688000"/>
          </a:xfrm>
          <a:prstGeom prst="straightConnector1">
            <a:avLst/>
          </a:prstGeom>
          <a:noFill/>
          <a:ln w="2286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" name="Google Shape;230;p33"/>
          <p:cNvSpPr/>
          <p:nvPr/>
        </p:nvSpPr>
        <p:spPr>
          <a:xfrm rot="792964">
            <a:off x="691846" y="3509414"/>
            <a:ext cx="1287705" cy="1500575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cxnSp>
        <p:nvCxnSpPr>
          <p:cNvPr id="231" name="Google Shape;231;p33"/>
          <p:cNvCxnSpPr/>
          <p:nvPr/>
        </p:nvCxnSpPr>
        <p:spPr>
          <a:xfrm rot="10800000" flipH="1">
            <a:off x="2134100" y="4059433"/>
            <a:ext cx="966800" cy="566400"/>
          </a:xfrm>
          <a:prstGeom prst="straightConnector1">
            <a:avLst/>
          </a:prstGeom>
          <a:noFill/>
          <a:ln w="152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33"/>
          <p:cNvCxnSpPr/>
          <p:nvPr/>
        </p:nvCxnSpPr>
        <p:spPr>
          <a:xfrm>
            <a:off x="3098917" y="3637800"/>
            <a:ext cx="28400" cy="674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70444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>
            <a:spLocks noGrp="1"/>
          </p:cNvSpPr>
          <p:nvPr>
            <p:ph type="title"/>
          </p:nvPr>
        </p:nvSpPr>
        <p:spPr>
          <a:xfrm>
            <a:off x="279933" y="450967"/>
            <a:ext cx="8110400" cy="84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00AFEF"/>
                </a:solidFill>
                <a:highlight>
                  <a:schemeClr val="lt1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Teachoer.org</a:t>
            </a:r>
            <a:endParaRPr>
              <a:solidFill>
                <a:srgbClr val="00AFEF"/>
              </a:solidFill>
              <a:highlight>
                <a:schemeClr val="lt1"/>
              </a:highlight>
            </a:endParaRPr>
          </a:p>
        </p:txBody>
      </p:sp>
      <p:pic>
        <p:nvPicPr>
          <p:cNvPr id="238" name="Google Shape;238;p34" title="TeachOER home page"/>
          <p:cNvPicPr preferRelativeResize="0"/>
          <p:nvPr/>
        </p:nvPicPr>
        <p:blipFill rotWithShape="1">
          <a:blip r:embed="rId4">
            <a:alphaModFix/>
          </a:blip>
          <a:srcRect r="8725"/>
          <a:stretch/>
        </p:blipFill>
        <p:spPr>
          <a:xfrm>
            <a:off x="238452" y="1536634"/>
            <a:ext cx="5693665" cy="3251740"/>
          </a:xfrm>
          <a:prstGeom prst="rect">
            <a:avLst/>
          </a:prstGeom>
          <a:noFill/>
          <a:ln w="9525" cap="flat" cmpd="sng">
            <a:solidFill>
              <a:srgbClr val="85858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9" name="Google Shape;239;p34" title="TeachOER &quot;Teaching Materials&quot; page"/>
          <p:cNvPicPr preferRelativeResize="0"/>
          <p:nvPr/>
        </p:nvPicPr>
        <p:blipFill rotWithShape="1">
          <a:blip r:embed="rId5">
            <a:alphaModFix/>
          </a:blip>
          <a:srcRect l="2673" r="2188"/>
          <a:stretch/>
        </p:blipFill>
        <p:spPr>
          <a:xfrm>
            <a:off x="6108185" y="106968"/>
            <a:ext cx="5376668" cy="2906649"/>
          </a:xfrm>
          <a:prstGeom prst="rect">
            <a:avLst/>
          </a:prstGeom>
          <a:noFill/>
          <a:ln w="9525" cap="flat" cmpd="sng">
            <a:solidFill>
              <a:srgbClr val="85858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0" name="Google Shape;240;p34" title="Example teaching material from TeachOER.org"/>
          <p:cNvPicPr preferRelativeResize="0"/>
          <p:nvPr/>
        </p:nvPicPr>
        <p:blipFill rotWithShape="1">
          <a:blip r:embed="rId6">
            <a:alphaModFix/>
          </a:blip>
          <a:srcRect l="8361" r="5080"/>
          <a:stretch/>
        </p:blipFill>
        <p:spPr>
          <a:xfrm>
            <a:off x="6120384" y="3196434"/>
            <a:ext cx="5352285" cy="3605621"/>
          </a:xfrm>
          <a:prstGeom prst="rect">
            <a:avLst/>
          </a:prstGeom>
          <a:noFill/>
          <a:ln w="9525" cap="flat" cmpd="sng">
            <a:solidFill>
              <a:srgbClr val="858585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643126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4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a broader range of OER resources:</a:t>
            </a:r>
            <a:endParaRPr/>
          </a:p>
        </p:txBody>
      </p:sp>
      <p:sp>
        <p:nvSpPr>
          <p:cNvPr id="246" name="Google Shape;246;p35"/>
          <p:cNvSpPr txBox="1">
            <a:spLocks noGrp="1"/>
          </p:cNvSpPr>
          <p:nvPr>
            <p:ph type="body" idx="1"/>
          </p:nvPr>
        </p:nvSpPr>
        <p:spPr>
          <a:xfrm>
            <a:off x="415600" y="1486533"/>
            <a:ext cx="11360800" cy="510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3200">
                <a:solidFill>
                  <a:schemeClr val="dk1"/>
                </a:solidFill>
              </a:rPr>
              <a:t>Open textbooks:</a:t>
            </a:r>
            <a:endParaRPr sz="3200">
              <a:solidFill>
                <a:schemeClr val="dk1"/>
              </a:solidFill>
            </a:endParaRPr>
          </a:p>
          <a:p>
            <a:pPr marL="609585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3200" u="sng">
                <a:solidFill>
                  <a:srgbClr val="00AFE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OpenStax</a:t>
            </a:r>
            <a:r>
              <a:rPr lang="en" sz="3200">
                <a:solidFill>
                  <a:schemeClr val="accent5"/>
                </a:solidFill>
              </a:rPr>
              <a:t> </a:t>
            </a:r>
            <a:endParaRPr sz="3200">
              <a:solidFill>
                <a:schemeClr val="dk1"/>
              </a:solidFill>
            </a:endParaRPr>
          </a:p>
          <a:p>
            <a:pPr marL="609585" lvl="0" indent="0" algn="l" rtl="0">
              <a:lnSpc>
                <a:spcPct val="10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3200" u="sng">
                <a:solidFill>
                  <a:srgbClr val="00AFE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Textbook Library</a:t>
            </a:r>
            <a:endParaRPr sz="3200">
              <a:solidFill>
                <a:schemeClr val="dk1"/>
              </a:solidFill>
            </a:endParaRPr>
          </a:p>
          <a:p>
            <a:pPr marL="609585" lvl="0" indent="0" algn="l" rtl="0">
              <a:lnSpc>
                <a:spcPct val="105000"/>
              </a:lnSpc>
              <a:spcBef>
                <a:spcPts val="2133"/>
              </a:spcBef>
              <a:spcAft>
                <a:spcPts val="0"/>
              </a:spcAft>
              <a:buSzPts val="770"/>
              <a:buNone/>
            </a:pPr>
            <a:endParaRPr sz="3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3200">
                <a:solidFill>
                  <a:schemeClr val="dk1"/>
                </a:solidFill>
              </a:rPr>
              <a:t>Syllabi, activities, course modules and more:</a:t>
            </a:r>
            <a:endParaRPr sz="3200">
              <a:solidFill>
                <a:schemeClr val="dk1"/>
              </a:solidFill>
            </a:endParaRPr>
          </a:p>
          <a:p>
            <a:pPr marL="609585" lvl="0" indent="0" algn="l" rtl="0">
              <a:lnSpc>
                <a:spcPct val="105000"/>
              </a:lnSpc>
              <a:spcBef>
                <a:spcPts val="2133"/>
              </a:spcBef>
              <a:spcAft>
                <a:spcPts val="2133"/>
              </a:spcAft>
              <a:buSzPts val="770"/>
              <a:buNone/>
            </a:pPr>
            <a:r>
              <a:rPr lang="en" sz="3200" u="sng">
                <a:solidFill>
                  <a:srgbClr val="00AFE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OER Commons</a:t>
            </a:r>
            <a:endParaRPr sz="3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41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Activity: Searching OER Repositories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2" name="Google Shape;252;p3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7412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667">
                <a:solidFill>
                  <a:srgbClr val="000000"/>
                </a:solidFill>
              </a:rPr>
              <a:t>Briefly reflect on the course materials you want to find (1 min.)</a:t>
            </a:r>
            <a:endParaRPr sz="2667">
              <a:solidFill>
                <a:srgbClr val="000000"/>
              </a:solidFill>
            </a:endParaRPr>
          </a:p>
          <a:p>
            <a:pPr marL="609585" lvl="0" indent="-474121" algn="l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667">
                <a:solidFill>
                  <a:srgbClr val="000000"/>
                </a:solidFill>
              </a:rPr>
              <a:t>Go to a breakout room for a co-working session (10 min.) in which you’ll:</a:t>
            </a:r>
            <a:endParaRPr sz="2667">
              <a:solidFill>
                <a:srgbClr val="000000"/>
              </a:solidFill>
            </a:endParaRPr>
          </a:p>
          <a:p>
            <a:pPr marL="1219170" lvl="1" indent="-474121" algn="l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 sz="2667">
                <a:solidFill>
                  <a:srgbClr val="000000"/>
                </a:solidFill>
              </a:rPr>
              <a:t>choose a repository</a:t>
            </a:r>
            <a:endParaRPr sz="2667">
              <a:solidFill>
                <a:srgbClr val="000000"/>
              </a:solidFill>
            </a:endParaRPr>
          </a:p>
          <a:p>
            <a:pPr marL="1219170" lvl="1" indent="-474121" algn="l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 sz="2667">
                <a:solidFill>
                  <a:srgbClr val="000000"/>
                </a:solidFill>
              </a:rPr>
              <a:t>search for possible open materials for your course</a:t>
            </a:r>
            <a:endParaRPr sz="2667">
              <a:solidFill>
                <a:srgbClr val="000000"/>
              </a:solidFill>
            </a:endParaRPr>
          </a:p>
          <a:p>
            <a:pPr marL="1219170" lvl="1" indent="-474121" algn="l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 sz="2667">
                <a:solidFill>
                  <a:srgbClr val="000000"/>
                </a:solidFill>
              </a:rPr>
              <a:t>note the location (URL) and licensing conditions of what you find</a:t>
            </a:r>
            <a:endParaRPr sz="2667">
              <a:solidFill>
                <a:srgbClr val="000000"/>
              </a:solidFill>
            </a:endParaRPr>
          </a:p>
          <a:p>
            <a:pPr marL="609585" lvl="0" indent="-474121" algn="l" rtl="0"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  <a:buSzPts val="2000"/>
              <a:buChar char="●"/>
            </a:pPr>
            <a:r>
              <a:rPr lang="en" sz="2667">
                <a:solidFill>
                  <a:srgbClr val="000000"/>
                </a:solidFill>
              </a:rPr>
              <a:t>Report back to the main room to talk about what you found (5 min.)</a:t>
            </a:r>
            <a:endParaRPr sz="266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2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Post-activity Chat</a:t>
            </a:r>
            <a:endParaRPr/>
          </a:p>
        </p:txBody>
      </p:sp>
      <p:sp>
        <p:nvSpPr>
          <p:cNvPr id="258" name="Google Shape;258;p37"/>
          <p:cNvSpPr/>
          <p:nvPr/>
        </p:nvSpPr>
        <p:spPr>
          <a:xfrm flipH="1">
            <a:off x="7175033" y="1216700"/>
            <a:ext cx="3468800" cy="23016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2869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59" name="Google Shape;259;p37"/>
          <p:cNvSpPr/>
          <p:nvPr/>
        </p:nvSpPr>
        <p:spPr>
          <a:xfrm flipH="1">
            <a:off x="4629733" y="4045167"/>
            <a:ext cx="2292400" cy="1830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B7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60" name="Google Shape;260;p37"/>
          <p:cNvSpPr/>
          <p:nvPr/>
        </p:nvSpPr>
        <p:spPr>
          <a:xfrm>
            <a:off x="1160967" y="2407533"/>
            <a:ext cx="2441600" cy="15632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E65F2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978698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Evaluating OER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6684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33"/>
              <a:t>Consider course and/or discipline-specific criteria such as:</a:t>
            </a:r>
            <a:endParaRPr sz="3333">
              <a:solidFill>
                <a:srgbClr val="000000"/>
              </a:solidFill>
            </a:endParaRPr>
          </a:p>
        </p:txBody>
      </p:sp>
      <p:sp>
        <p:nvSpPr>
          <p:cNvPr id="271" name="Google Shape;271;p39"/>
          <p:cNvSpPr txBox="1">
            <a:spLocks noGrp="1"/>
          </p:cNvSpPr>
          <p:nvPr>
            <p:ph type="body" idx="1"/>
          </p:nvPr>
        </p:nvSpPr>
        <p:spPr>
          <a:xfrm>
            <a:off x="607000" y="1812700"/>
            <a:ext cx="10978000" cy="451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50798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3200">
                <a:solidFill>
                  <a:srgbClr val="000000"/>
                </a:solidFill>
              </a:rPr>
              <a:t>Learning goals</a:t>
            </a:r>
            <a:endParaRPr sz="3200">
              <a:solidFill>
                <a:srgbClr val="000000"/>
              </a:solidFill>
            </a:endParaRPr>
          </a:p>
          <a:p>
            <a:pPr marL="609585" lvl="0" indent="-507987" algn="l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3200">
                <a:solidFill>
                  <a:srgbClr val="000000"/>
                </a:solidFill>
              </a:rPr>
              <a:t>Departmental objectives</a:t>
            </a:r>
            <a:endParaRPr sz="3200">
              <a:solidFill>
                <a:srgbClr val="000000"/>
              </a:solidFill>
            </a:endParaRPr>
          </a:p>
          <a:p>
            <a:pPr marL="609585" lvl="0" indent="-507987" algn="l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3200">
                <a:solidFill>
                  <a:srgbClr val="000000"/>
                </a:solidFill>
              </a:rPr>
              <a:t>Guidelines from a professional organization</a:t>
            </a:r>
            <a:endParaRPr sz="3200">
              <a:solidFill>
                <a:srgbClr val="000000"/>
              </a:solidFill>
            </a:endParaRPr>
          </a:p>
          <a:p>
            <a:pPr marL="609585" lvl="0" indent="-507987" algn="l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3200">
                <a:solidFill>
                  <a:srgbClr val="000000"/>
                </a:solidFill>
              </a:rPr>
              <a:t>Licensure or certification requirements</a:t>
            </a:r>
            <a:endParaRPr sz="3200">
              <a:solidFill>
                <a:srgbClr val="000000"/>
              </a:solidFill>
            </a:endParaRPr>
          </a:p>
          <a:p>
            <a:pPr marL="609585" lvl="0" indent="-507987" algn="l" rtl="0"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  <a:buSzPts val="2400"/>
              <a:buChar char="●"/>
            </a:pPr>
            <a:r>
              <a:rPr lang="en" sz="3200">
                <a:solidFill>
                  <a:srgbClr val="000000"/>
                </a:solidFill>
              </a:rPr>
              <a:t>Date the resource was created</a:t>
            </a:r>
            <a:endParaRPr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83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240</Words>
  <Application>Microsoft Office PowerPoint</Application>
  <PresentationFormat>Widescreen</PresentationFormat>
  <Paragraphs>34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Simple Light</vt:lpstr>
      <vt:lpstr>PowerPoint Presentation</vt:lpstr>
      <vt:lpstr>Finding OER and other open materials</vt:lpstr>
      <vt:lpstr>Some CUNY-specific OER repositories to begin your search: </vt:lpstr>
      <vt:lpstr>Teachoer.org</vt:lpstr>
      <vt:lpstr>For a broader range of OER resources:</vt:lpstr>
      <vt:lpstr>Activity: Searching OER Repositories</vt:lpstr>
      <vt:lpstr>Post-activity Chat</vt:lpstr>
      <vt:lpstr>Evaluating OER</vt:lpstr>
      <vt:lpstr>Consider course and/or discipline-specific criteria such as:</vt:lpstr>
      <vt:lpstr>Other things to ask: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Thielman</dc:creator>
  <cp:lastModifiedBy>Pamela Thielman</cp:lastModifiedBy>
  <cp:revision>1</cp:revision>
  <dcterms:created xsi:type="dcterms:W3CDTF">2024-05-16T17:56:55Z</dcterms:created>
  <dcterms:modified xsi:type="dcterms:W3CDTF">2024-05-16T17:58:23Z</dcterms:modified>
</cp:coreProperties>
</file>