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660"/>
  </p:normalViewPr>
  <p:slideViewPr>
    <p:cSldViewPr snapToGrid="0">
      <p:cViewPr varScale="1">
        <p:scale>
          <a:sx n="68" d="100"/>
          <a:sy n="68" d="100"/>
        </p:scale>
        <p:origin x="48" y="68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CF869B-47FC-4291-BA13-636E9255FB66}"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E12DA-D288-4376-A16A-4F2EA3FC80D3}" type="slidenum">
              <a:rPr lang="en-US" smtClean="0"/>
              <a:t>‹#›</a:t>
            </a:fld>
            <a:endParaRPr lang="en-US"/>
          </a:p>
        </p:txBody>
      </p:sp>
    </p:spTree>
    <p:extLst>
      <p:ext uri="{BB962C8B-B14F-4D97-AF65-F5344CB8AC3E}">
        <p14:creationId xmlns:p14="http://schemas.microsoft.com/office/powerpoint/2010/main" val="1314988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20dc45711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20dc45711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a:t>
            </a:r>
            <a:endParaRPr/>
          </a:p>
          <a:p>
            <a:pPr marL="457200" lvl="0" indent="-298450" algn="l" rtl="0">
              <a:spcBef>
                <a:spcPts val="0"/>
              </a:spcBef>
              <a:spcAft>
                <a:spcPts val="0"/>
              </a:spcAft>
              <a:buSzPts val="1100"/>
              <a:buChar char="●"/>
            </a:pPr>
            <a:r>
              <a:rPr lang="en"/>
              <a:t>The logic: if you have not found what you are looking for in OER, consider open pedagogy, a companion to OER. Creating knowledge that future students can look back on.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20dc457117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20dc457117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a:t>
            </a:r>
            <a:endParaRPr/>
          </a:p>
          <a:p>
            <a:pPr marL="457200" lvl="0" indent="-298450" algn="l" rtl="0">
              <a:spcBef>
                <a:spcPts val="0"/>
              </a:spcBef>
              <a:spcAft>
                <a:spcPts val="0"/>
              </a:spcAft>
              <a:buSzPts val="1100"/>
              <a:buChar char="●"/>
            </a:pPr>
            <a:r>
              <a:rPr lang="en"/>
              <a:t>We are coming back to the three ways of engaging with OER but now focusing on the third one.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20dc457117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20dc457117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a:t>
            </a:r>
            <a:endParaRPr/>
          </a:p>
          <a:p>
            <a:pPr marL="457200" lvl="0" indent="-298450" algn="l" rtl="0">
              <a:spcBef>
                <a:spcPts val="0"/>
              </a:spcBef>
              <a:spcAft>
                <a:spcPts val="0"/>
              </a:spcAft>
              <a:buClr>
                <a:schemeClr val="dk1"/>
              </a:buClr>
              <a:buSzPts val="1100"/>
              <a:buChar char="●"/>
            </a:pPr>
            <a:r>
              <a:rPr lang="en">
                <a:solidFill>
                  <a:schemeClr val="dk1"/>
                </a:solidFill>
              </a:rPr>
              <a:t>Open pedagogy uses students as content creators, working on topics that they themselves consider important and relevant.</a:t>
            </a:r>
            <a:endParaRPr/>
          </a:p>
          <a:p>
            <a:pPr marL="0" lvl="0" indent="0" algn="l" rtl="0">
              <a:lnSpc>
                <a:spcPct val="115000"/>
              </a:lnSpc>
              <a:spcBef>
                <a:spcPts val="0"/>
              </a:spcBef>
              <a:spcAft>
                <a:spcPts val="0"/>
              </a:spcAft>
              <a:buClr>
                <a:schemeClr val="dk1"/>
              </a:buClr>
              <a:buSzPts val="1100"/>
              <a:buFont typeface="Arial"/>
              <a:buNone/>
            </a:pPr>
            <a:endParaRPr sz="1000" u="sng">
              <a:solidFill>
                <a:srgbClr val="0000FF"/>
              </a:solidFill>
              <a:highlight>
                <a:srgbClr val="FFFFFF"/>
              </a:highlight>
              <a:latin typeface="Times New Roman"/>
              <a:ea typeface="Times New Roman"/>
              <a:cs typeface="Times New Roman"/>
              <a:sym typeface="Times New Roman"/>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20dc457117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20dc457117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Key ideas:</a:t>
            </a:r>
            <a:endParaRPr/>
          </a:p>
          <a:p>
            <a:pPr marL="457200" lvl="0" indent="-298450" algn="l" rtl="0">
              <a:spcBef>
                <a:spcPts val="0"/>
              </a:spcBef>
              <a:spcAft>
                <a:spcPts val="0"/>
              </a:spcAft>
              <a:buSzPts val="1100"/>
              <a:buChar char="●"/>
            </a:pPr>
            <a:r>
              <a:rPr lang="en"/>
              <a:t>An open pedagogy assignment can be arrived at by students through discussion and collaboration and published online, to be virtually available to anyone, then potentially altered and re-shared, with the benefit of its open-source code. </a:t>
            </a:r>
            <a:endParaRPr/>
          </a:p>
          <a:p>
            <a:pPr marL="914400" lvl="1" indent="-298450" algn="l" rtl="0">
              <a:spcBef>
                <a:spcPts val="0"/>
              </a:spcBef>
              <a:spcAft>
                <a:spcPts val="0"/>
              </a:spcAft>
              <a:buSzPts val="1100"/>
              <a:buChar char="○"/>
            </a:pPr>
            <a:r>
              <a:rPr lang="en"/>
              <a:t>The purpose of this type of iterative, renewable assignment would be to diversify the sources of learning and contribute to the knowledge commons.</a:t>
            </a:r>
            <a:endParaRPr/>
          </a:p>
          <a:p>
            <a:pPr marL="457200" lvl="0" indent="-298450" algn="l" rtl="0">
              <a:spcBef>
                <a:spcPts val="0"/>
              </a:spcBef>
              <a:spcAft>
                <a:spcPts val="0"/>
              </a:spcAft>
              <a:buSzPts val="1100"/>
              <a:buChar char="●"/>
            </a:pPr>
            <a:r>
              <a:rPr lang="en"/>
              <a:t>David Wiley and John Hilton have focused on OER [open educational resources]-enabled pedagogy, “the set of teaching and learning practices that are only possible or practical in the context of the 5R permissions [retain, reuse, revise, remix and redistribute] that are characteristic of OER.” </a:t>
            </a:r>
            <a:endParaRPr/>
          </a:p>
          <a:p>
            <a:pPr marL="457200" lvl="0" indent="-298450" algn="l" rtl="0">
              <a:spcBef>
                <a:spcPts val="0"/>
              </a:spcBef>
              <a:spcAft>
                <a:spcPts val="0"/>
              </a:spcAft>
              <a:buSzPts val="1100"/>
              <a:buChar char="●"/>
            </a:pPr>
            <a:r>
              <a:rPr lang="en"/>
              <a:t>Other researchers focus more generally on collaborative knowledge creation, experiential learning practice, and increased student agency in the class. </a:t>
            </a:r>
            <a:endParaRPr/>
          </a:p>
          <a:p>
            <a:pPr marL="457200" lvl="0" indent="-298450" algn="l" rtl="0">
              <a:spcBef>
                <a:spcPts val="0"/>
              </a:spcBef>
              <a:spcAft>
                <a:spcPts val="0"/>
              </a:spcAft>
              <a:buSzPts val="1100"/>
              <a:buChar char="●"/>
            </a:pPr>
            <a:r>
              <a:rPr lang="en"/>
              <a:t>None of these approaches are new (although the work of Hilton and Wiley derives from the creation of the OER field two decades ago and the introduction of Creative Commons licenses). However, their growth, in conjunction with the introduction of novel technology, makes for an exciting developing field.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20dc457117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20dc457117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 ideas:</a:t>
            </a:r>
            <a:endParaRPr/>
          </a:p>
          <a:p>
            <a:pPr marL="457200" lvl="0" indent="-298450" algn="l" rtl="0">
              <a:spcBef>
                <a:spcPts val="0"/>
              </a:spcBef>
              <a:spcAft>
                <a:spcPts val="0"/>
              </a:spcAft>
              <a:buSzPts val="1100"/>
              <a:buChar char="●"/>
            </a:pPr>
            <a:r>
              <a:rPr lang="en"/>
              <a:t>The idea is to think about how learning experiences — like activities, assignments, modules, or courses — might be “opened” in various ways. For example, a learning experience might be opened by enabling wider access to more people, more agency for people involved, or more possibilities</a:t>
            </a:r>
            <a:endParaRPr/>
          </a:p>
          <a:p>
            <a:pPr marL="457200" lvl="0" indent="-298450" algn="l" rtl="0">
              <a:spcBef>
                <a:spcPts val="0"/>
              </a:spcBef>
              <a:spcAft>
                <a:spcPts val="0"/>
              </a:spcAft>
              <a:buSzPts val="1100"/>
              <a:buChar char="●"/>
            </a:pPr>
            <a:r>
              <a:rPr lang="en"/>
              <a:t>Often, when speaking about open pedagogy, like with all open educational resources, the emphasis is on the digital.</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20dc457117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120dc457117_2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Examples of open pedagogy: </a:t>
            </a:r>
            <a:endParaRPr/>
          </a:p>
          <a:p>
            <a:pPr marL="457200" lvl="0" indent="-298450" algn="l" rtl="0">
              <a:spcBef>
                <a:spcPts val="0"/>
              </a:spcBef>
              <a:spcAft>
                <a:spcPts val="0"/>
              </a:spcAft>
              <a:buSzPts val="1100"/>
              <a:buChar char="●"/>
            </a:pPr>
            <a:r>
              <a:rPr lang="en"/>
              <a:t>collaborative textbooks and other collaborative annotated works</a:t>
            </a:r>
            <a:endParaRPr/>
          </a:p>
          <a:p>
            <a:pPr marL="457200" lvl="0" indent="-298450" algn="l" rtl="0">
              <a:spcBef>
                <a:spcPts val="0"/>
              </a:spcBef>
              <a:spcAft>
                <a:spcPts val="0"/>
              </a:spcAft>
              <a:buSzPts val="1100"/>
              <a:buChar char="●"/>
            </a:pPr>
            <a:r>
              <a:rPr lang="en"/>
              <a:t>collaborative syllabus design</a:t>
            </a:r>
            <a:endParaRPr/>
          </a:p>
          <a:p>
            <a:pPr marL="457200" lvl="0" indent="-298450" algn="l" rtl="0">
              <a:spcBef>
                <a:spcPts val="0"/>
              </a:spcBef>
              <a:spcAft>
                <a:spcPts val="0"/>
              </a:spcAft>
              <a:buSzPts val="1100"/>
              <a:buChar char="●"/>
            </a:pPr>
            <a:r>
              <a:rPr lang="en"/>
              <a:t>Wikipedia edit-a-thon</a:t>
            </a:r>
            <a:endParaRPr/>
          </a:p>
          <a:p>
            <a:pPr marL="457200" lvl="0" indent="-298450" algn="l" rtl="0">
              <a:spcBef>
                <a:spcPts val="0"/>
              </a:spcBef>
              <a:spcAft>
                <a:spcPts val="0"/>
              </a:spcAft>
              <a:buSzPts val="1100"/>
              <a:buChar char="●"/>
            </a:pPr>
            <a:r>
              <a:rPr lang="en"/>
              <a:t>worked examples</a:t>
            </a:r>
            <a:endParaRPr/>
          </a:p>
          <a:p>
            <a:pPr marL="457200" lvl="0" indent="-298450" algn="l" rtl="0">
              <a:spcBef>
                <a:spcPts val="0"/>
              </a:spcBef>
              <a:spcAft>
                <a:spcPts val="0"/>
              </a:spcAft>
              <a:buSzPts val="1100"/>
              <a:buChar char="●"/>
            </a:pPr>
            <a:r>
              <a:rPr lang="en"/>
              <a:t>discussion questions</a:t>
            </a:r>
            <a:endParaRPr/>
          </a:p>
          <a:p>
            <a:pPr marL="457200" lvl="0" indent="-298450" algn="l" rtl="0">
              <a:spcBef>
                <a:spcPts val="0"/>
              </a:spcBef>
              <a:spcAft>
                <a:spcPts val="0"/>
              </a:spcAft>
              <a:buSzPts val="1100"/>
              <a:buChar char="●"/>
            </a:pPr>
            <a:r>
              <a:rPr lang="en"/>
              <a:t>chapter summaries</a:t>
            </a:r>
            <a:endParaRPr/>
          </a:p>
          <a:p>
            <a:pPr marL="457200" lvl="0" indent="-298450" algn="l" rtl="0">
              <a:spcBef>
                <a:spcPts val="0"/>
              </a:spcBef>
              <a:spcAft>
                <a:spcPts val="0"/>
              </a:spcAft>
              <a:buSzPts val="1100"/>
              <a:buChar char="●"/>
            </a:pPr>
            <a:r>
              <a:rPr lang="en"/>
              <a:t>guided notes that help explain the concepts</a:t>
            </a:r>
            <a:endParaRPr/>
          </a:p>
          <a:p>
            <a:pPr marL="457200" lvl="0" indent="-298450" algn="l" rtl="0">
              <a:spcBef>
                <a:spcPts val="0"/>
              </a:spcBef>
              <a:spcAft>
                <a:spcPts val="0"/>
              </a:spcAft>
              <a:buSzPts val="1100"/>
              <a:buChar char="●"/>
            </a:pPr>
            <a:r>
              <a:rPr lang="en"/>
              <a:t>study guides for exams/test banks</a:t>
            </a:r>
            <a:endParaRPr/>
          </a:p>
          <a:p>
            <a:pPr marL="457200" lvl="0" indent="-298450" algn="l" rtl="0">
              <a:spcBef>
                <a:spcPts val="0"/>
              </a:spcBef>
              <a:spcAft>
                <a:spcPts val="0"/>
              </a:spcAft>
              <a:buSzPts val="1100"/>
              <a:buChar char="●"/>
            </a:pPr>
            <a:r>
              <a:rPr lang="en"/>
              <a:t>tutorial videos that provide scaffolding and support </a:t>
            </a:r>
            <a:endParaRPr/>
          </a:p>
          <a:p>
            <a:pPr marL="457200" lvl="0" indent="-298450" algn="l" rtl="0">
              <a:spcBef>
                <a:spcPts val="0"/>
              </a:spcBef>
              <a:spcAft>
                <a:spcPts val="0"/>
              </a:spcAft>
              <a:buSzPts val="1100"/>
              <a:buChar char="●"/>
            </a:pPr>
            <a:r>
              <a:rPr lang="en"/>
              <a:t>(review) presentations and games such as a bingo or a choose-your-own-adventure game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8" r:id="rId2"/>
    <p:sldLayoutId id="2147483649"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legalcode"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415600" y="2867800"/>
            <a:ext cx="11360800" cy="1122400"/>
          </a:xfrm>
          <a:prstGeom prst="rect">
            <a:avLst/>
          </a:prstGeom>
          <a:ln w="9525" cap="flat" cmpd="sng">
            <a:solidFill>
              <a:srgbClr val="000000"/>
            </a:solidFill>
            <a:prstDash val="solid"/>
            <a:round/>
            <a:headEnd type="none" w="sm" len="sm"/>
            <a:tailEnd type="none" w="sm" len="sm"/>
          </a:ln>
        </p:spPr>
        <p:txBody>
          <a:bodyPr spcFirstLastPara="1" wrap="square" lIns="121900" tIns="121900" rIns="121900" bIns="1219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a:t>Taking it Further with Open Pedagogy</a:t>
            </a:r>
            <a:endParaRPr/>
          </a:p>
        </p:txBody>
      </p:sp>
      <p:sp>
        <p:nvSpPr>
          <p:cNvPr id="2" name="TextBox 2">
            <a:extLst>
              <a:ext uri="{FF2B5EF4-FFF2-40B4-BE49-F238E27FC236}">
                <a16:creationId xmlns:a16="http://schemas.microsoft.com/office/drawing/2014/main" id="{9D1B4959-55A2-64D1-875B-B8C86346288E}"/>
              </a:ext>
            </a:extLst>
          </p:cNvPr>
          <p:cNvSpPr txBox="1"/>
          <p:nvPr/>
        </p:nvSpPr>
        <p:spPr>
          <a:xfrm>
            <a:off x="2466654" y="6288668"/>
            <a:ext cx="725869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These slides were created by Pamela Thielman and Katherine </a:t>
            </a:r>
            <a:r>
              <a:rPr kumimoji="0" lang="en-US" sz="1000" b="0" i="0" u="none" strike="noStrike" kern="0" cap="none" spc="0" normalizeH="0" baseline="0" noProof="0" dirty="0" err="1">
                <a:ln>
                  <a:noFill/>
                </a:ln>
                <a:solidFill>
                  <a:srgbClr val="000000"/>
                </a:solidFill>
                <a:effectLst/>
                <a:uLnTx/>
                <a:uFillTx/>
                <a:latin typeface="Arial"/>
                <a:ea typeface="Arial"/>
                <a:cs typeface="Arial"/>
                <a:sym typeface="Arial"/>
              </a:rPr>
              <a:t>Tsan</a:t>
            </a: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 for the Baruch College Center for Teaching and Learning.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Unless otherwise indicated all material is licensed under a </a:t>
            </a:r>
            <a:r>
              <a:rPr kumimoji="0" lang="en-US" sz="1000" b="0" i="0" u="sng" strike="noStrike" kern="0" cap="none" spc="0" normalizeH="0" baseline="0" noProof="0" dirty="0">
                <a:ln>
                  <a:noFill/>
                </a:ln>
                <a:solidFill>
                  <a:srgbClr val="00AFE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Creative Commons BY-SA 4.0 license</a:t>
            </a:r>
            <a:r>
              <a:rPr kumimoji="0" lang="en-US" sz="1000" b="0" i="0" u="none" strike="noStrike" kern="0" cap="none" spc="0" normalizeH="0" baseline="0" noProof="0" dirty="0">
                <a:ln>
                  <a:noFill/>
                </a:ln>
                <a:solidFill>
                  <a:srgbClr val="000000"/>
                </a:solidFill>
                <a:effectLst/>
                <a:uLnTx/>
                <a:uFillTx/>
                <a:latin typeface="Arial"/>
                <a:ea typeface="Arial"/>
                <a:cs typeface="Arial"/>
                <a:sym typeface="Arial"/>
              </a:rPr>
              <a:t>.</a:t>
            </a:r>
          </a:p>
        </p:txBody>
      </p:sp>
    </p:spTree>
    <p:extLst>
      <p:ext uri="{BB962C8B-B14F-4D97-AF65-F5344CB8AC3E}">
        <p14:creationId xmlns:p14="http://schemas.microsoft.com/office/powerpoint/2010/main" val="148055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a:spLocks noGrp="1"/>
          </p:cNvSpPr>
          <p:nvPr>
            <p:ph type="title" idx="4294967295"/>
          </p:nvPr>
        </p:nvSpPr>
        <p:spPr>
          <a:xfrm>
            <a:off x="208733" y="328000"/>
            <a:ext cx="11983200" cy="10288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Do you want your students to be involved with content as...</a:t>
            </a:r>
            <a:endParaRPr/>
          </a:p>
        </p:txBody>
      </p:sp>
      <p:sp>
        <p:nvSpPr>
          <p:cNvPr id="156" name="Google Shape;156;p27"/>
          <p:cNvSpPr txBox="1">
            <a:spLocks noGrp="1"/>
          </p:cNvSpPr>
          <p:nvPr>
            <p:ph type="body" idx="4294967295"/>
          </p:nvPr>
        </p:nvSpPr>
        <p:spPr>
          <a:xfrm>
            <a:off x="351500" y="1356800"/>
            <a:ext cx="11369200" cy="440160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609585" lvl="0" indent="-507987" algn="l" rtl="0">
              <a:lnSpc>
                <a:spcPct val="150000"/>
              </a:lnSpc>
              <a:spcBef>
                <a:spcPts val="0"/>
              </a:spcBef>
              <a:spcAft>
                <a:spcPts val="0"/>
              </a:spcAft>
              <a:buClr>
                <a:srgbClr val="000000"/>
              </a:buClr>
              <a:buSzPts val="2400"/>
              <a:buChar char="●"/>
            </a:pPr>
            <a:r>
              <a:rPr lang="en" sz="3200">
                <a:solidFill>
                  <a:srgbClr val="000000"/>
                </a:solidFill>
              </a:rPr>
              <a:t>Consumers?  (adopting OER)</a:t>
            </a:r>
            <a:endParaRPr sz="3200">
              <a:solidFill>
                <a:srgbClr val="000000"/>
              </a:solidFill>
            </a:endParaRPr>
          </a:p>
          <a:p>
            <a:pPr marL="609585" lvl="0" indent="-507987" algn="l" rtl="0">
              <a:lnSpc>
                <a:spcPct val="150000"/>
              </a:lnSpc>
              <a:spcBef>
                <a:spcPts val="1333"/>
              </a:spcBef>
              <a:spcAft>
                <a:spcPts val="0"/>
              </a:spcAft>
              <a:buClr>
                <a:srgbClr val="000000"/>
              </a:buClr>
              <a:buSzPts val="2400"/>
              <a:buChar char="●"/>
            </a:pPr>
            <a:r>
              <a:rPr lang="en" sz="3200">
                <a:solidFill>
                  <a:srgbClr val="000000"/>
                </a:solidFill>
              </a:rPr>
              <a:t>Remixers? (adapting OER)</a:t>
            </a:r>
            <a:endParaRPr sz="3200">
              <a:solidFill>
                <a:srgbClr val="000000"/>
              </a:solidFill>
            </a:endParaRPr>
          </a:p>
          <a:p>
            <a:pPr marL="609585" lvl="0" indent="-507987" algn="l" rtl="0">
              <a:lnSpc>
                <a:spcPct val="150000"/>
              </a:lnSpc>
              <a:spcBef>
                <a:spcPts val="1333"/>
              </a:spcBef>
              <a:spcAft>
                <a:spcPts val="0"/>
              </a:spcAft>
              <a:buClr>
                <a:srgbClr val="000000"/>
              </a:buClr>
              <a:buSzPts val="2400"/>
              <a:buChar char="●"/>
            </a:pPr>
            <a:r>
              <a:rPr lang="en" sz="3200" b="1">
                <a:solidFill>
                  <a:srgbClr val="000000"/>
                </a:solidFill>
              </a:rPr>
              <a:t>Producers? (authoring OER)</a:t>
            </a:r>
            <a:endParaRPr sz="3200" b="1">
              <a:solidFill>
                <a:srgbClr val="000000"/>
              </a:solidFill>
            </a:endParaRPr>
          </a:p>
        </p:txBody>
      </p:sp>
      <p:sp>
        <p:nvSpPr>
          <p:cNvPr id="157" name="Google Shape;157;p27"/>
          <p:cNvSpPr/>
          <p:nvPr/>
        </p:nvSpPr>
        <p:spPr>
          <a:xfrm>
            <a:off x="8633100" y="1356800"/>
            <a:ext cx="2865200" cy="2126800"/>
          </a:xfrm>
          <a:prstGeom prst="roundRect">
            <a:avLst>
              <a:gd name="adj" fmla="val 16667"/>
            </a:avLst>
          </a:prstGeom>
          <a:solidFill>
            <a:srgbClr val="FFB71B"/>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58" name="Google Shape;158;p27"/>
          <p:cNvSpPr/>
          <p:nvPr/>
        </p:nvSpPr>
        <p:spPr>
          <a:xfrm>
            <a:off x="9144500" y="3228500"/>
            <a:ext cx="957200" cy="1154000"/>
          </a:xfrm>
          <a:prstGeom prst="round2SameRect">
            <a:avLst>
              <a:gd name="adj1" fmla="val 16667"/>
              <a:gd name="adj2" fmla="val 0"/>
            </a:avLst>
          </a:prstGeom>
          <a:solidFill>
            <a:schemeClr val="dk1"/>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59" name="Google Shape;159;p27"/>
          <p:cNvSpPr/>
          <p:nvPr/>
        </p:nvSpPr>
        <p:spPr>
          <a:xfrm>
            <a:off x="9254700" y="2505700"/>
            <a:ext cx="736800" cy="7228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60" name="Google Shape;160;p27"/>
          <p:cNvSpPr/>
          <p:nvPr/>
        </p:nvSpPr>
        <p:spPr>
          <a:xfrm>
            <a:off x="9362100" y="4090067"/>
            <a:ext cx="522000" cy="1154000"/>
          </a:xfrm>
          <a:prstGeom prst="rect">
            <a:avLst/>
          </a:pr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cxnSp>
        <p:nvCxnSpPr>
          <p:cNvPr id="161" name="Google Shape;161;p27"/>
          <p:cNvCxnSpPr/>
          <p:nvPr/>
        </p:nvCxnSpPr>
        <p:spPr>
          <a:xfrm rot="10800000" flipH="1">
            <a:off x="10027900" y="2874000"/>
            <a:ext cx="511200" cy="609600"/>
          </a:xfrm>
          <a:prstGeom prst="straightConnector1">
            <a:avLst/>
          </a:prstGeom>
          <a:noFill/>
          <a:ln w="114300" cap="flat" cmpd="sng">
            <a:solidFill>
              <a:schemeClr val="dk1"/>
            </a:solidFill>
            <a:prstDash val="solid"/>
            <a:round/>
            <a:headEnd type="none" w="med" len="med"/>
            <a:tailEnd type="none" w="med" len="med"/>
          </a:ln>
        </p:spPr>
      </p:cxnSp>
      <p:sp>
        <p:nvSpPr>
          <p:cNvPr id="162" name="Google Shape;162;p27"/>
          <p:cNvSpPr txBox="1"/>
          <p:nvPr/>
        </p:nvSpPr>
        <p:spPr>
          <a:xfrm>
            <a:off x="9292100" y="1984851"/>
            <a:ext cx="662000" cy="615600"/>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sz="2400" b="1"/>
              <a:t>? !</a:t>
            </a:r>
            <a:endParaRPr sz="2400" b="1"/>
          </a:p>
        </p:txBody>
      </p:sp>
    </p:spTree>
    <p:extLst>
      <p:ext uri="{BB962C8B-B14F-4D97-AF65-F5344CB8AC3E}">
        <p14:creationId xmlns:p14="http://schemas.microsoft.com/office/powerpoint/2010/main" val="42546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type="title"/>
          </p:nvPr>
        </p:nvSpPr>
        <p:spPr>
          <a:xfrm>
            <a:off x="517200" y="306000"/>
            <a:ext cx="11360800" cy="8292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Open pedagogy</a:t>
            </a:r>
            <a:endParaRPr/>
          </a:p>
        </p:txBody>
      </p:sp>
      <p:sp>
        <p:nvSpPr>
          <p:cNvPr id="168" name="Google Shape;168;p28"/>
          <p:cNvSpPr txBox="1">
            <a:spLocks noGrp="1"/>
          </p:cNvSpPr>
          <p:nvPr>
            <p:ph type="body" idx="1"/>
          </p:nvPr>
        </p:nvSpPr>
        <p:spPr>
          <a:xfrm>
            <a:off x="584200" y="1219667"/>
            <a:ext cx="11226800" cy="5270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30000"/>
              </a:lnSpc>
              <a:spcBef>
                <a:spcPts val="0"/>
              </a:spcBef>
              <a:spcAft>
                <a:spcPts val="0"/>
              </a:spcAft>
              <a:buNone/>
            </a:pPr>
            <a:r>
              <a:rPr lang="en" sz="2933">
                <a:solidFill>
                  <a:schemeClr val="dk1"/>
                </a:solidFill>
                <a:highlight>
                  <a:srgbClr val="FFFFFF"/>
                </a:highlight>
              </a:rPr>
              <a:t>“...engag[es] with students as creators of information... The products of open pedagogy are openly licensed so that they may live outside of the classroom in a way that has an impact on the greater community… [It] empowers students by providing them an opportunity to engage in information creation through the use of renewable assignments.”</a:t>
            </a:r>
            <a:endParaRPr sz="2933">
              <a:solidFill>
                <a:schemeClr val="dk1"/>
              </a:solidFill>
              <a:highlight>
                <a:srgbClr val="FFFFFF"/>
              </a:highlight>
            </a:endParaRPr>
          </a:p>
          <a:p>
            <a:pPr marL="609585" lvl="0" indent="-457189" algn="l" rtl="0">
              <a:lnSpc>
                <a:spcPct val="130000"/>
              </a:lnSpc>
              <a:spcBef>
                <a:spcPts val="1333"/>
              </a:spcBef>
              <a:spcAft>
                <a:spcPts val="0"/>
              </a:spcAft>
              <a:buClr>
                <a:schemeClr val="dk1"/>
              </a:buClr>
              <a:buSzPts val="1800"/>
              <a:buChar char="-"/>
            </a:pPr>
            <a:r>
              <a:rPr lang="en">
                <a:solidFill>
                  <a:schemeClr val="dk1"/>
                </a:solidFill>
                <a:highlight>
                  <a:srgbClr val="FFFFFF"/>
                </a:highlight>
              </a:rPr>
              <a:t>Robin DeRosa and Rajiv Jhangiani, "Free + Freedom: The Role of Open Pedagogy in the Open Education Movement" (2016)</a:t>
            </a:r>
            <a:endParaRPr i="1">
              <a:solidFill>
                <a:schemeClr val="dk1"/>
              </a:solidFill>
            </a:endParaRPr>
          </a:p>
        </p:txBody>
      </p:sp>
    </p:spTree>
    <p:extLst>
      <p:ext uri="{BB962C8B-B14F-4D97-AF65-F5344CB8AC3E}">
        <p14:creationId xmlns:p14="http://schemas.microsoft.com/office/powerpoint/2010/main" val="300326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489400" y="361633"/>
            <a:ext cx="11360800" cy="10248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OER-enabled pedagogy</a:t>
            </a:r>
            <a:endParaRPr/>
          </a:p>
        </p:txBody>
      </p:sp>
      <p:sp>
        <p:nvSpPr>
          <p:cNvPr id="174" name="Google Shape;174;p29"/>
          <p:cNvSpPr txBox="1">
            <a:spLocks noGrp="1"/>
          </p:cNvSpPr>
          <p:nvPr>
            <p:ph type="body" idx="1"/>
          </p:nvPr>
        </p:nvSpPr>
        <p:spPr>
          <a:xfrm>
            <a:off x="705000" y="1512767"/>
            <a:ext cx="10782000" cy="4725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30000"/>
              </a:lnSpc>
              <a:spcBef>
                <a:spcPts val="0"/>
              </a:spcBef>
              <a:spcAft>
                <a:spcPts val="0"/>
              </a:spcAft>
              <a:buNone/>
            </a:pPr>
            <a:r>
              <a:rPr lang="en" sz="2933">
                <a:solidFill>
                  <a:schemeClr val="dk1"/>
                </a:solidFill>
                <a:highlight>
                  <a:srgbClr val="FFFFFF"/>
                </a:highlight>
              </a:rPr>
              <a:t>“...is defined as the set of teaching and learning practices that are only possible or practical in the context of the 5R permissions that are characteristic of OER.”</a:t>
            </a:r>
            <a:endParaRPr sz="2933">
              <a:solidFill>
                <a:schemeClr val="dk1"/>
              </a:solidFill>
              <a:highlight>
                <a:srgbClr val="FFFFFF"/>
              </a:highlight>
            </a:endParaRPr>
          </a:p>
          <a:p>
            <a:pPr marL="609585" lvl="0" indent="-457189" algn="l" rtl="0">
              <a:lnSpc>
                <a:spcPct val="130000"/>
              </a:lnSpc>
              <a:spcBef>
                <a:spcPts val="1333"/>
              </a:spcBef>
              <a:spcAft>
                <a:spcPts val="0"/>
              </a:spcAft>
              <a:buClr>
                <a:schemeClr val="dk1"/>
              </a:buClr>
              <a:buSzPts val="1800"/>
              <a:buChar char="-"/>
            </a:pPr>
            <a:r>
              <a:rPr lang="en">
                <a:solidFill>
                  <a:schemeClr val="dk1"/>
                </a:solidFill>
              </a:rPr>
              <a:t>David Wiley and John Hilton, “Defining OER-Enabled Pedagogy,” </a:t>
            </a:r>
            <a:r>
              <a:rPr lang="en" i="1">
                <a:solidFill>
                  <a:schemeClr val="dk1"/>
                </a:solidFill>
              </a:rPr>
              <a:t>International Review of Research in Open and Distributed Learning </a:t>
            </a:r>
            <a:r>
              <a:rPr lang="en">
                <a:solidFill>
                  <a:schemeClr val="dk1"/>
                </a:solidFill>
              </a:rPr>
              <a:t>(2018)</a:t>
            </a:r>
            <a:endParaRPr>
              <a:solidFill>
                <a:schemeClr val="dk1"/>
              </a:solidFill>
            </a:endParaRPr>
          </a:p>
        </p:txBody>
      </p:sp>
    </p:spTree>
    <p:extLst>
      <p:ext uri="{BB962C8B-B14F-4D97-AF65-F5344CB8AC3E}">
        <p14:creationId xmlns:p14="http://schemas.microsoft.com/office/powerpoint/2010/main" val="273805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415600" y="593367"/>
            <a:ext cx="11360800" cy="7636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The underlying principle, open pedagogy:</a:t>
            </a:r>
            <a:endParaRPr/>
          </a:p>
        </p:txBody>
      </p:sp>
      <p:sp>
        <p:nvSpPr>
          <p:cNvPr id="180" name="Google Shape;180;p30"/>
          <p:cNvSpPr txBox="1">
            <a:spLocks noGrp="1"/>
          </p:cNvSpPr>
          <p:nvPr>
            <p:ph type="body" idx="1"/>
          </p:nvPr>
        </p:nvSpPr>
        <p:spPr>
          <a:xfrm>
            <a:off x="415600" y="1536633"/>
            <a:ext cx="11561200" cy="49588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609585" lvl="0" indent="-491054" algn="l" rtl="0">
              <a:lnSpc>
                <a:spcPct val="100000"/>
              </a:lnSpc>
              <a:spcBef>
                <a:spcPts val="1333"/>
              </a:spcBef>
              <a:spcAft>
                <a:spcPts val="0"/>
              </a:spcAft>
              <a:buClr>
                <a:schemeClr val="dk1"/>
              </a:buClr>
              <a:buSzPts val="2200"/>
              <a:buChar char="●"/>
            </a:pPr>
            <a:r>
              <a:rPr lang="en" sz="2933">
                <a:solidFill>
                  <a:schemeClr val="dk1"/>
                </a:solidFill>
              </a:rPr>
              <a:t>Refers to teaching and learning practices that help educators advance a culture of sharing and active learning through OER</a:t>
            </a:r>
            <a:endParaRPr sz="2933">
              <a:solidFill>
                <a:schemeClr val="dk1"/>
              </a:solidFill>
            </a:endParaRPr>
          </a:p>
          <a:p>
            <a:pPr marL="609585" lvl="0" indent="-491054" algn="l" rtl="0">
              <a:lnSpc>
                <a:spcPct val="100000"/>
              </a:lnSpc>
              <a:spcBef>
                <a:spcPts val="1600"/>
              </a:spcBef>
              <a:spcAft>
                <a:spcPts val="0"/>
              </a:spcAft>
              <a:buClr>
                <a:schemeClr val="dk1"/>
              </a:buClr>
              <a:buSzPts val="2200"/>
              <a:buChar char="●"/>
            </a:pPr>
            <a:r>
              <a:rPr lang="en" sz="2933">
                <a:solidFill>
                  <a:schemeClr val="dk1"/>
                </a:solidFill>
              </a:rPr>
              <a:t>Supports students in developing critical-thinking and analytical skills</a:t>
            </a:r>
            <a:endParaRPr sz="2933">
              <a:solidFill>
                <a:schemeClr val="dk1"/>
              </a:solidFill>
            </a:endParaRPr>
          </a:p>
          <a:p>
            <a:pPr marL="609585" lvl="0" indent="-491054" algn="l" rtl="0">
              <a:lnSpc>
                <a:spcPct val="100000"/>
              </a:lnSpc>
              <a:spcBef>
                <a:spcPts val="1333"/>
              </a:spcBef>
              <a:spcAft>
                <a:spcPts val="0"/>
              </a:spcAft>
              <a:buClr>
                <a:schemeClr val="dk1"/>
              </a:buClr>
              <a:buSzPts val="2200"/>
              <a:buChar char="●"/>
            </a:pPr>
            <a:r>
              <a:rPr lang="en" sz="2933">
                <a:solidFill>
                  <a:schemeClr val="dk1"/>
                </a:solidFill>
              </a:rPr>
              <a:t>Enables educators to create more collaborative, engaging learning experiences for students.</a:t>
            </a:r>
            <a:endParaRPr sz="2933">
              <a:solidFill>
                <a:schemeClr val="dk1"/>
              </a:solidFill>
            </a:endParaRPr>
          </a:p>
          <a:p>
            <a:pPr marL="609585" lvl="0" indent="-491054" algn="l" rtl="0">
              <a:lnSpc>
                <a:spcPct val="100000"/>
              </a:lnSpc>
              <a:spcBef>
                <a:spcPts val="1333"/>
              </a:spcBef>
              <a:spcAft>
                <a:spcPts val="1067"/>
              </a:spcAft>
              <a:buClr>
                <a:schemeClr val="dk1"/>
              </a:buClr>
              <a:buSzPts val="2200"/>
              <a:buChar char="●"/>
            </a:pPr>
            <a:r>
              <a:rPr lang="en" sz="2933">
                <a:solidFill>
                  <a:schemeClr val="dk1"/>
                </a:solidFill>
              </a:rPr>
              <a:t>Helps to democratize teaching and learning</a:t>
            </a:r>
            <a:endParaRPr sz="2933">
              <a:solidFill>
                <a:srgbClr val="333333"/>
              </a:solidFill>
            </a:endParaRPr>
          </a:p>
        </p:txBody>
      </p:sp>
    </p:spTree>
    <p:extLst>
      <p:ext uri="{BB962C8B-B14F-4D97-AF65-F5344CB8AC3E}">
        <p14:creationId xmlns:p14="http://schemas.microsoft.com/office/powerpoint/2010/main" val="159834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415600" y="593367"/>
            <a:ext cx="11360800" cy="763600"/>
          </a:xfrm>
          <a:prstGeom prst="rect">
            <a:avLst/>
          </a:prstGeom>
        </p:spPr>
        <p:txBody>
          <a:bodyPr spcFirstLastPara="1" wrap="square" lIns="121900" tIns="121900" rIns="121900" bIns="12190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t>Is it open pedagogy?</a:t>
            </a:r>
            <a:endParaRPr/>
          </a:p>
        </p:txBody>
      </p:sp>
      <p:sp>
        <p:nvSpPr>
          <p:cNvPr id="186" name="Google Shape;186;p31"/>
          <p:cNvSpPr txBox="1">
            <a:spLocks noGrp="1"/>
          </p:cNvSpPr>
          <p:nvPr>
            <p:ph type="body" idx="1"/>
          </p:nvPr>
        </p:nvSpPr>
        <p:spPr>
          <a:xfrm>
            <a:off x="415600" y="1551533"/>
            <a:ext cx="11360800" cy="48952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609585" lvl="0" indent="-474544" algn="l" rtl="0">
              <a:lnSpc>
                <a:spcPct val="115000"/>
              </a:lnSpc>
              <a:spcBef>
                <a:spcPts val="667"/>
              </a:spcBef>
              <a:spcAft>
                <a:spcPts val="0"/>
              </a:spcAft>
              <a:buClr>
                <a:schemeClr val="dk1"/>
              </a:buClr>
              <a:buSzPts val="2005"/>
              <a:buChar char="●"/>
            </a:pPr>
            <a:r>
              <a:rPr lang="en" sz="2672">
                <a:solidFill>
                  <a:schemeClr val="dk1"/>
                </a:solidFill>
              </a:rPr>
              <a:t>Are students asked to author new artifacts (essays, poems, videos, songs, etc.) or revise/remix existing OER?</a:t>
            </a:r>
            <a:endParaRPr sz="2672">
              <a:solidFill>
                <a:schemeClr val="dk1"/>
              </a:solidFill>
            </a:endParaRPr>
          </a:p>
          <a:p>
            <a:pPr marL="609585" lvl="0" indent="-474544" algn="l" rtl="0">
              <a:lnSpc>
                <a:spcPct val="115000"/>
              </a:lnSpc>
              <a:spcBef>
                <a:spcPts val="1333"/>
              </a:spcBef>
              <a:spcAft>
                <a:spcPts val="0"/>
              </a:spcAft>
              <a:buClr>
                <a:schemeClr val="dk1"/>
              </a:buClr>
              <a:buSzPts val="2005"/>
              <a:buChar char="●"/>
            </a:pPr>
            <a:r>
              <a:rPr lang="en" sz="2672">
                <a:solidFill>
                  <a:schemeClr val="dk1"/>
                </a:solidFill>
              </a:rPr>
              <a:t>Does the new artifact have value beyond supporting the learning of its author?</a:t>
            </a:r>
            <a:endParaRPr sz="2672">
              <a:solidFill>
                <a:schemeClr val="dk1"/>
              </a:solidFill>
            </a:endParaRPr>
          </a:p>
          <a:p>
            <a:pPr marL="609585" lvl="0" indent="-474544" algn="l" rtl="0">
              <a:lnSpc>
                <a:spcPct val="115000"/>
              </a:lnSpc>
              <a:spcBef>
                <a:spcPts val="1333"/>
              </a:spcBef>
              <a:spcAft>
                <a:spcPts val="0"/>
              </a:spcAft>
              <a:buClr>
                <a:schemeClr val="dk1"/>
              </a:buClr>
              <a:buSzPts val="2005"/>
              <a:buChar char="●"/>
            </a:pPr>
            <a:r>
              <a:rPr lang="en" sz="2672">
                <a:solidFill>
                  <a:schemeClr val="dk1"/>
                </a:solidFill>
              </a:rPr>
              <a:t>Are students invited to publicly share their new artifacts or revised/remixed OER?</a:t>
            </a:r>
            <a:endParaRPr sz="2672">
              <a:solidFill>
                <a:schemeClr val="dk1"/>
              </a:solidFill>
            </a:endParaRPr>
          </a:p>
          <a:p>
            <a:pPr marL="609585" lvl="0" indent="-474544" algn="l" rtl="0">
              <a:lnSpc>
                <a:spcPct val="115000"/>
              </a:lnSpc>
              <a:spcBef>
                <a:spcPts val="1333"/>
              </a:spcBef>
              <a:spcAft>
                <a:spcPts val="1333"/>
              </a:spcAft>
              <a:buClr>
                <a:schemeClr val="dk1"/>
              </a:buClr>
              <a:buSzPts val="2005"/>
              <a:buChar char="●"/>
            </a:pPr>
            <a:r>
              <a:rPr lang="en" sz="2672">
                <a:solidFill>
                  <a:schemeClr val="dk1"/>
                </a:solidFill>
              </a:rPr>
              <a:t>Are students invited to openly license their new artifacts or revised/remixed OER?</a:t>
            </a:r>
            <a:endParaRPr sz="2127"/>
          </a:p>
        </p:txBody>
      </p:sp>
    </p:spTree>
    <p:extLst>
      <p:ext uri="{BB962C8B-B14F-4D97-AF65-F5344CB8AC3E}">
        <p14:creationId xmlns:p14="http://schemas.microsoft.com/office/powerpoint/2010/main" val="195065189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764</Words>
  <Application>Microsoft Office PowerPoint</Application>
  <PresentationFormat>Widescreen</PresentationFormat>
  <Paragraphs>50</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Arial</vt:lpstr>
      <vt:lpstr>Times New Roman</vt:lpstr>
      <vt:lpstr>Simple Light</vt:lpstr>
      <vt:lpstr>Taking it Further with Open Pedagogy</vt:lpstr>
      <vt:lpstr>Do you want your students to be involved with content as...</vt:lpstr>
      <vt:lpstr>Open pedagogy</vt:lpstr>
      <vt:lpstr>OER-enabled pedagogy</vt:lpstr>
      <vt:lpstr>The underlying principle, open pedagogy:</vt:lpstr>
      <vt:lpstr>Is it open pedagogy?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it Further with Open Pedagogy</dc:title>
  <dc:creator>Pamela Thielman</dc:creator>
  <cp:lastModifiedBy>Pamela Thielman</cp:lastModifiedBy>
  <cp:revision>1</cp:revision>
  <dcterms:created xsi:type="dcterms:W3CDTF">2024-05-16T17:58:40Z</dcterms:created>
  <dcterms:modified xsi:type="dcterms:W3CDTF">2024-05-16T17:59:38Z</dcterms:modified>
</cp:coreProperties>
</file>