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40592-14FA-47F6-8E50-AE227720239B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6DD3D-99E8-47A3-9C72-0A28F575B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8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uny.manifoldapp.org/projects/saying-what-we-see" TargetMode="External"/><Relationship Id="rId7" Type="http://schemas.openxmlformats.org/officeDocument/2006/relationships/hyperlink" Target="https://uploads.knightlab.com/storymapjs/ab4553c0d2fe39bd14e9c54bc3c08571/smith-and-burney-sample/index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bgccraftartdesign.org/" TargetMode="External"/><Relationship Id="rId5" Type="http://schemas.openxmlformats.org/officeDocument/2006/relationships/hyperlink" Target="https://cuny.manifoldapp.org/projects/open-access-case-studies" TargetMode="External"/><Relationship Id="rId4" Type="http://schemas.openxmlformats.org/officeDocument/2006/relationships/hyperlink" Target="http://teachoer.org/communications/syllabus-game-com-1010/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s.knightlab.com/storymapjs/b04a242a0776e24aeb88310d1493b56f/charles-ives-and-danbury-ct/index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3988c6ebd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23988c6ebd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2c213c7a2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2c213c7a23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ideas: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Manifold is best for text-forward projects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Media is an add-on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“Projects” can be course readers, textbooks, primary sources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Also hosts the Journal of Interactive Technology and Pedagogy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2ca778de3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2ca778de3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idea: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Built-in annotation tools allow for public or private (class) groups annotations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20ebc9b1a5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20ebc9b1a5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ideas: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2 WordPress platforms at Baruch: Blogs@Baruch and CUNY Academic Commons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Powers 43.2% of the internet (Usage statistic from 3/11/24 - https://w3techs.com)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Can be used for course sites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Student privacy may be an issue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21a0de250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21a0de250b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site links: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https://cuny.manifoldapp.org/projects/saying-what-we-see</a:t>
            </a:r>
            <a:r>
              <a:rPr lang="en"/>
              <a:t> (Thomas May, English, Baruch)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http://teachoer.org/communications/syllabus-game-com-1010/</a:t>
            </a:r>
            <a:r>
              <a:rPr lang="en"/>
              <a:t> (Pamela Thielman, Communication Studies, Baruch)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https://cuny.manifoldapp.org/projects/open-access-case-studies</a:t>
            </a:r>
            <a:r>
              <a:rPr lang="en"/>
              <a:t> (Alexander Núñez Torres and Martha Lerski, Business, Hostos Community College)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https://bgccraftartdesign.org/</a:t>
            </a:r>
            <a:r>
              <a:rPr lang="en"/>
              <a:t> (Catherine Whalen with Kimon Kermidas, Design History, Bard Graduate Center)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https://uploads.knightlab.com/storymapjs/ab4553c0d2fe39bd14e9c54bc3c08571/smith-and-burney-sample/index.html</a:t>
            </a:r>
            <a:r>
              <a:rPr lang="en"/>
              <a:t> (Catherine Keohane, English, Baruch)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f3cc20783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f3cc20783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23988c6ebd_7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23988c6ebd_7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ideas: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Many tools used at CUNY are paid/firewalled–Kahoot, Slack, Microsoft 365, Adobe Suite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The Baruch CTL supports open tools Blogs@Baruch and Vocat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Open-source digital tools support the creation of more open materials on the internet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3988c6ebd_7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23988c6ebd_7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ideas: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Being as open as possible sometimes requires open tools (open begets open)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Reliance on the open-source community is the source of both the pros and the cons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23988c6ebd_7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23988c6ebd_7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idea: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do not advocate tech for tech’s sake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c1d6c3c80e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c1d6c3c80e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ideas: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 Beta: a website-making tool and SensorGrid, a project developed by the Knight Lab to empower communities, journalists and citizen scientists to accurately, affordably and efficiently monitor urban air quality.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Though, though all these are storytelling tools, they are mostly on a non-linear model, with the exception perhaps of Timeline JS which does not mean that narrative coherence is lost in the process. 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What a lot of these tools offer is an interactive, dynamic process in which the lines between the author and the audience can become blurred.</a:t>
            </a:r>
            <a:endParaRPr sz="700">
              <a:solidFill>
                <a:schemeClr val="dk1"/>
              </a:solidFill>
              <a:highlight>
                <a:schemeClr val="lt2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23d1628c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23d1628c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ideas: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Digital storytelling has been embraced in educational settings for its potential to empower participants through personal reflection and the growth of new literacies.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The 4 elements that matter in digital storytelling:</a:t>
            </a:r>
            <a:endParaRPr>
              <a:solidFill>
                <a:schemeClr val="dk1"/>
              </a:solidFill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1) community--reflection of the effect on the audience--storytellers need to think about the best way to reach the audience to whom they are speaking. </a:t>
            </a:r>
            <a:endParaRPr>
              <a:solidFill>
                <a:schemeClr val="dk1"/>
              </a:solidFill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2) storytelling--the practice of organizing thoughts, economizing the text, developing tone and tightening the narrative. The act of writing engages the storyteller in reflecting on what has been learned, i.e. metacognition. </a:t>
            </a:r>
            <a:endParaRPr>
              <a:solidFill>
                <a:schemeClr val="dk1"/>
              </a:solidFill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3) the storyteller engages in new literacies--usually searching for appropriate, non-copyrighted imagery, pacing it throughout the story. </a:t>
            </a:r>
            <a:endParaRPr>
              <a:solidFill>
                <a:schemeClr val="dk1"/>
              </a:solidFill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4) sharing: how can the story be embedded in the right place for maximum impact?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The storyteller must also look for or create metaphorical images that enlighten, colors that enhance or even abstract images that punch up the tone or meaning of the text.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Storymap: geospatial element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20ebc9b1a5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20ebc9b1a5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ideas: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Charles Ives link: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https://uploads.knightlab.com/storymapjs/b04a242a0776e24aeb88310d1493b56f/charles-ives-and-danbury-ct/index.html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20ebc9b1a5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20ebc9b1a5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</a:rPr>
              <a:t>Key ideas:</a:t>
            </a:r>
            <a:endParaRPr sz="1200">
              <a:solidFill>
                <a:srgbClr val="21212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Char char="●"/>
            </a:pPr>
            <a:r>
              <a:rPr lang="en">
                <a:solidFill>
                  <a:srgbClr val="212121"/>
                </a:solidFill>
              </a:rPr>
              <a:t>use cases: how we made something (CUNY game, student survey); 4-week guide to preparing for your class; collaboration between students</a:t>
            </a:r>
            <a:endParaRPr>
              <a:solidFill>
                <a:srgbClr val="21212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Char char="●"/>
            </a:pPr>
            <a:r>
              <a:rPr lang="en">
                <a:solidFill>
                  <a:srgbClr val="212121"/>
                </a:solidFill>
              </a:rPr>
              <a:t>Timeline provides great practice for crediting sources </a:t>
            </a:r>
            <a:endParaRPr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20dc457117_6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20dc457117_6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ideas: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This is a final project in the history department (Colonial Latin America class), taught by Mark Rice, living on Blogs at Baruch. Every student came up with their own topic and timeline page.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225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67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467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467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467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467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467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467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467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467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867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64" r:id="rId2"/>
    <p:sldLayoutId id="2147483652" r:id="rId3"/>
    <p:sldLayoutId id="2147483650" r:id="rId4"/>
    <p:sldLayoutId id="214748364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uny.manifoldapp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gc.cuny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hyperlink" Target="http://blogs.baruch.cuny.edu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line.knightlab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>
            <a:spLocks noGrp="1"/>
          </p:cNvSpPr>
          <p:nvPr>
            <p:ph type="title"/>
          </p:nvPr>
        </p:nvSpPr>
        <p:spPr>
          <a:xfrm>
            <a:off x="415600" y="2509567"/>
            <a:ext cx="11360800" cy="1480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Open-source Digital Tools</a:t>
            </a:r>
            <a:endParaRPr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9D1B4959-55A2-64D1-875B-B8C86346288E}"/>
              </a:ext>
            </a:extLst>
          </p:cNvPr>
          <p:cNvSpPr txBox="1"/>
          <p:nvPr/>
        </p:nvSpPr>
        <p:spPr>
          <a:xfrm>
            <a:off x="2466654" y="6288668"/>
            <a:ext cx="7258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These slides were created by Pamela Thielman and Katherine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Tsan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for the Baruch College Center for Teaching and Learning.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Unless otherwise indicated all material is licensed under a </a:t>
            </a:r>
            <a:r>
              <a:rPr kumimoji="0" lang="en-US" sz="1000" b="0" i="0" u="sng" strike="noStrike" kern="0" cap="none" spc="0" normalizeH="0" baseline="0" noProof="0" dirty="0">
                <a:ln>
                  <a:noFill/>
                </a:ln>
                <a:solidFill>
                  <a:srgbClr val="00AFE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BY-SA 4.0 license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4445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>
            <a:spLocks noGrp="1"/>
          </p:cNvSpPr>
          <p:nvPr>
            <p:ph type="body" idx="1"/>
          </p:nvPr>
        </p:nvSpPr>
        <p:spPr>
          <a:xfrm>
            <a:off x="357867" y="1368867"/>
            <a:ext cx="5221200" cy="493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74121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667">
                <a:solidFill>
                  <a:schemeClr val="dk1"/>
                </a:solidFill>
              </a:rPr>
              <a:t>CUNY web publishing platform widely used for course readers and projects</a:t>
            </a:r>
            <a:endParaRPr sz="2667">
              <a:solidFill>
                <a:schemeClr val="dk1"/>
              </a:solidFill>
            </a:endParaRPr>
          </a:p>
          <a:p>
            <a:pPr marL="609585" lvl="0" indent="-474121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667">
                <a:solidFill>
                  <a:schemeClr val="dk1"/>
                </a:solidFill>
              </a:rPr>
              <a:t>Social annotation options </a:t>
            </a:r>
            <a:endParaRPr sz="2667">
              <a:solidFill>
                <a:schemeClr val="dk1"/>
              </a:solidFill>
            </a:endParaRPr>
          </a:p>
          <a:p>
            <a:pPr marL="609585" lvl="0" indent="-474121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667">
                <a:solidFill>
                  <a:schemeClr val="dk1"/>
                </a:solidFill>
              </a:rPr>
              <a:t>Can embed media</a:t>
            </a:r>
            <a:endParaRPr sz="2667">
              <a:solidFill>
                <a:schemeClr val="dk1"/>
              </a:solidFill>
            </a:endParaRPr>
          </a:p>
          <a:p>
            <a:pPr marL="609585" lvl="0" indent="-474121" algn="l" rtl="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2000"/>
              <a:buChar char="●"/>
            </a:pPr>
            <a:r>
              <a:rPr lang="en" sz="2667">
                <a:solidFill>
                  <a:schemeClr val="dk1"/>
                </a:solidFill>
              </a:rPr>
              <a:t>User-friendly layout </a:t>
            </a:r>
            <a:endParaRPr sz="2667">
              <a:solidFill>
                <a:schemeClr val="dk1"/>
              </a:solidFill>
            </a:endParaRPr>
          </a:p>
        </p:txBody>
      </p:sp>
      <p:sp>
        <p:nvSpPr>
          <p:cNvPr id="247" name="Google Shape;247;p41"/>
          <p:cNvSpPr txBox="1">
            <a:spLocks noGrp="1"/>
          </p:cNvSpPr>
          <p:nvPr>
            <p:ph type="title"/>
          </p:nvPr>
        </p:nvSpPr>
        <p:spPr>
          <a:xfrm>
            <a:off x="1163800" y="226800"/>
            <a:ext cx="3197600" cy="953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>
                  <a:noFill/>
                </a:uFill>
                <a:hlinkClick r:id="rId3"/>
              </a:rPr>
              <a:t>Manifold</a:t>
            </a:r>
            <a:r>
              <a:rPr lang="en"/>
              <a:t> </a:t>
            </a:r>
            <a:endParaRPr/>
          </a:p>
        </p:txBody>
      </p:sp>
      <p:pic>
        <p:nvPicPr>
          <p:cNvPr id="248" name="Google Shape;24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8932" y="1368867"/>
            <a:ext cx="6455733" cy="384103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559436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42" descr="Screen shot of the CUNY student edition of Herman Melville's Benito Cereno on Manifold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68" y="107134"/>
            <a:ext cx="6461761" cy="3926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2" descr="Screen shot of student annotations of Benito Cereno on Manifold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5700" y="2204234"/>
            <a:ext cx="7595616" cy="4535065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887458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43" descr="CUNY Academic Commons homepage.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5935" r="6445"/>
          <a:stretch/>
        </p:blipFill>
        <p:spPr>
          <a:xfrm>
            <a:off x="7874101" y="3750033"/>
            <a:ext cx="3816967" cy="2213835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0" name="Google Shape;260;p43"/>
          <p:cNvSpPr txBox="1">
            <a:spLocks noGrp="1"/>
          </p:cNvSpPr>
          <p:nvPr>
            <p:ph type="title"/>
          </p:nvPr>
        </p:nvSpPr>
        <p:spPr>
          <a:xfrm>
            <a:off x="1200633" y="321600"/>
            <a:ext cx="3423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>
                  <a:noFill/>
                </a:uFill>
                <a:hlinkClick r:id="rId3"/>
              </a:rPr>
              <a:t>WordPress</a:t>
            </a:r>
            <a:endParaRPr/>
          </a:p>
        </p:txBody>
      </p:sp>
      <p:sp>
        <p:nvSpPr>
          <p:cNvPr id="261" name="Google Shape;261;p43"/>
          <p:cNvSpPr txBox="1">
            <a:spLocks noGrp="1"/>
          </p:cNvSpPr>
          <p:nvPr>
            <p:ph type="body" idx="1"/>
          </p:nvPr>
        </p:nvSpPr>
        <p:spPr>
          <a:xfrm>
            <a:off x="115600" y="1085200"/>
            <a:ext cx="7656000" cy="516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910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933">
                <a:solidFill>
                  <a:schemeClr val="dk1"/>
                </a:solidFill>
              </a:rPr>
              <a:t>Build course sites, projects, and more</a:t>
            </a:r>
            <a:endParaRPr sz="2933">
              <a:solidFill>
                <a:schemeClr val="dk1"/>
              </a:solidFill>
            </a:endParaRPr>
          </a:p>
          <a:p>
            <a:pPr marL="609585" lvl="0" indent="-491054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933">
                <a:solidFill>
                  <a:schemeClr val="dk1"/>
                </a:solidFill>
              </a:rPr>
              <a:t>Good for collaboration</a:t>
            </a:r>
            <a:endParaRPr sz="2933">
              <a:solidFill>
                <a:schemeClr val="dk1"/>
              </a:solidFill>
            </a:endParaRPr>
          </a:p>
          <a:p>
            <a:pPr marL="609585" lvl="0" indent="-491054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933">
                <a:solidFill>
                  <a:schemeClr val="dk1"/>
                </a:solidFill>
              </a:rPr>
              <a:t>Is available free for the CUNY community </a:t>
            </a:r>
            <a:endParaRPr sz="2933">
              <a:solidFill>
                <a:schemeClr val="dk1"/>
              </a:solidFill>
            </a:endParaRPr>
          </a:p>
          <a:p>
            <a:pPr marL="609585" lvl="0" indent="-491054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933">
                <a:solidFill>
                  <a:schemeClr val="dk1"/>
                </a:solidFill>
              </a:rPr>
              <a:t>Works with many open-source softwares</a:t>
            </a:r>
            <a:endParaRPr sz="2933">
              <a:solidFill>
                <a:schemeClr val="dk1"/>
              </a:solidFill>
            </a:endParaRPr>
          </a:p>
          <a:p>
            <a:pPr marL="609585" lvl="0" indent="-491054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933">
                <a:solidFill>
                  <a:schemeClr val="dk1"/>
                </a:solidFill>
              </a:rPr>
              <a:t>Is easily and highly customizable </a:t>
            </a:r>
            <a:endParaRPr sz="2933">
              <a:solidFill>
                <a:schemeClr val="dk1"/>
              </a:solidFill>
            </a:endParaRPr>
          </a:p>
          <a:p>
            <a:pPr marL="609585" lvl="0" indent="-491054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200"/>
              <a:buChar char="●"/>
            </a:pPr>
            <a:r>
              <a:rPr lang="en" sz="2933">
                <a:solidFill>
                  <a:schemeClr val="dk1"/>
                </a:solidFill>
              </a:rPr>
              <a:t>Helps students develop marketable skills</a:t>
            </a:r>
            <a:endParaRPr sz="2933">
              <a:solidFill>
                <a:schemeClr val="dk1"/>
              </a:solidFill>
            </a:endParaRPr>
          </a:p>
        </p:txBody>
      </p:sp>
      <p:pic>
        <p:nvPicPr>
          <p:cNvPr id="262" name="Google Shape;262;p43" descr="Blogs@Baruch homepage.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l="20031" t="46544" r="22945" b="-12874"/>
          <a:stretch/>
        </p:blipFill>
        <p:spPr>
          <a:xfrm>
            <a:off x="7771600" y="941234"/>
            <a:ext cx="4021965" cy="2292519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3" name="Google Shape;263;p43"/>
          <p:cNvSpPr txBox="1"/>
          <p:nvPr/>
        </p:nvSpPr>
        <p:spPr>
          <a:xfrm>
            <a:off x="633933" y="6339333"/>
            <a:ext cx="6973200" cy="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i="1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13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7"/>
          <p:cNvSpPr txBox="1">
            <a:spLocks noGrp="1"/>
          </p:cNvSpPr>
          <p:nvPr>
            <p:ph type="title"/>
          </p:nvPr>
        </p:nvSpPr>
        <p:spPr>
          <a:xfrm>
            <a:off x="415600" y="428600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Activity: Looking at open pedagogy projects</a:t>
            </a:r>
            <a:endParaRPr/>
          </a:p>
        </p:txBody>
      </p:sp>
      <p:sp>
        <p:nvSpPr>
          <p:cNvPr id="287" name="Google Shape;287;p47"/>
          <p:cNvSpPr txBox="1">
            <a:spLocks noGrp="1"/>
          </p:cNvSpPr>
          <p:nvPr>
            <p:ph type="body" idx="1"/>
          </p:nvPr>
        </p:nvSpPr>
        <p:spPr>
          <a:xfrm>
            <a:off x="415600" y="1433933"/>
            <a:ext cx="11360800" cy="520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9105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933">
                <a:solidFill>
                  <a:schemeClr val="dk1"/>
                </a:solidFill>
              </a:rPr>
              <a:t>Go into a breakout room with a small group</a:t>
            </a:r>
            <a:endParaRPr sz="2933">
              <a:solidFill>
                <a:schemeClr val="dk1"/>
              </a:solidFill>
            </a:endParaRPr>
          </a:p>
          <a:p>
            <a:pPr marL="609585" lvl="0" indent="-49105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933">
                <a:solidFill>
                  <a:schemeClr val="dk1"/>
                </a:solidFill>
              </a:rPr>
              <a:t>Explore some instructor and student created open pedagogy projects (we’ll provide links)</a:t>
            </a:r>
            <a:endParaRPr sz="2933">
              <a:solidFill>
                <a:schemeClr val="dk1"/>
              </a:solidFill>
            </a:endParaRPr>
          </a:p>
          <a:p>
            <a:pPr marL="609585" lvl="0" indent="-491054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933">
                <a:solidFill>
                  <a:schemeClr val="dk1"/>
                </a:solidFill>
              </a:rPr>
              <a:t>Discuss with your partners: What tool was used to make this project? What are the licensing conditions? What do you find interesting or exciting about this project?</a:t>
            </a:r>
            <a:endParaRPr sz="2933">
              <a:solidFill>
                <a:schemeClr val="dk1"/>
              </a:solidFill>
            </a:endParaRPr>
          </a:p>
          <a:p>
            <a:pPr marL="609585" lvl="0" indent="-491054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2200"/>
              <a:buChar char="●"/>
            </a:pPr>
            <a:r>
              <a:rPr lang="en" sz="2933">
                <a:solidFill>
                  <a:schemeClr val="dk1"/>
                </a:solidFill>
              </a:rPr>
              <a:t>Be prepared to return to the main room and discuss as a group</a:t>
            </a:r>
            <a:endParaRPr sz="2933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36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8"/>
          <p:cNvSpPr txBox="1">
            <a:spLocks noGrp="1"/>
          </p:cNvSpPr>
          <p:nvPr>
            <p:ph type="title"/>
          </p:nvPr>
        </p:nvSpPr>
        <p:spPr>
          <a:xfrm>
            <a:off x="415600" y="2119733"/>
            <a:ext cx="11360800" cy="261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67" b="1" dirty="0">
                <a:solidFill>
                  <a:srgbClr val="0003A1"/>
                </a:solidFill>
              </a:rPr>
              <a:t>Let’s Discuss!</a:t>
            </a:r>
            <a:endParaRPr sz="3467" b="1" dirty="0">
              <a:solidFill>
                <a:srgbClr val="0003A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7" b="1" dirty="0">
              <a:solidFill>
                <a:srgbClr val="0003A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Can you imagine yourself incorporating an open pedagogy assignment in your class? What might that look like?</a:t>
            </a:r>
            <a:endParaRPr sz="3200" dirty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0136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33" b="1"/>
              <a:t>Open-source</a:t>
            </a:r>
            <a:r>
              <a:rPr lang="en" sz="3333"/>
              <a:t> digital tools are… </a:t>
            </a:r>
            <a:endParaRPr sz="3333"/>
          </a:p>
        </p:txBody>
      </p:sp>
      <p:sp>
        <p:nvSpPr>
          <p:cNvPr id="197" name="Google Shape;197;p3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98" name="Google Shape;198;p33"/>
          <p:cNvSpPr txBox="1"/>
          <p:nvPr/>
        </p:nvSpPr>
        <p:spPr>
          <a:xfrm>
            <a:off x="406400" y="1536000"/>
            <a:ext cx="11284000" cy="455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marR="253994" lvl="0" indent="-4910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2200"/>
              <a:buChar char="●"/>
            </a:pPr>
            <a:r>
              <a:rPr lang="en" sz="2933">
                <a:solidFill>
                  <a:srgbClr val="1D1C1D"/>
                </a:solidFill>
                <a:highlight>
                  <a:srgbClr val="FFFFFF"/>
                </a:highlight>
              </a:rPr>
              <a:t>Free to use, </a:t>
            </a:r>
            <a:r>
              <a:rPr lang="en" sz="2933">
                <a:solidFill>
                  <a:srgbClr val="202122"/>
                </a:solidFill>
                <a:highlight>
                  <a:srgbClr val="FFFFFF"/>
                </a:highlight>
              </a:rPr>
              <a:t>study, change, and distribute without limits</a:t>
            </a:r>
            <a:endParaRPr sz="2933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609585" marR="253994" lvl="0" indent="-491054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1D1C1D"/>
              </a:buClr>
              <a:buSzPts val="2200"/>
              <a:buChar char="●"/>
            </a:pPr>
            <a:r>
              <a:rPr lang="en" sz="2933">
                <a:solidFill>
                  <a:srgbClr val="202122"/>
                </a:solidFill>
                <a:highlight>
                  <a:schemeClr val="lt1"/>
                </a:highlight>
              </a:rPr>
              <a:t>Available to anyone and for any purpose</a:t>
            </a:r>
            <a:r>
              <a:rPr lang="en" sz="2933" b="1">
                <a:solidFill>
                  <a:srgbClr val="202122"/>
                </a:solidFill>
                <a:highlight>
                  <a:schemeClr val="lt1"/>
                </a:highlight>
              </a:rPr>
              <a:t>—</a:t>
            </a:r>
            <a:r>
              <a:rPr lang="en" sz="2933">
                <a:solidFill>
                  <a:srgbClr val="202122"/>
                </a:solidFill>
                <a:highlight>
                  <a:srgbClr val="FFFFFF"/>
                </a:highlight>
              </a:rPr>
              <a:t>the software and its source code</a:t>
            </a:r>
            <a:endParaRPr sz="2933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609585" marR="253994" lvl="0" indent="-491054" algn="l" rtl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Clr>
                <a:srgbClr val="1D1C1D"/>
              </a:buClr>
              <a:buSzPts val="2200"/>
              <a:buChar char="●"/>
            </a:pPr>
            <a:r>
              <a:rPr lang="en" sz="2933">
                <a:solidFill>
                  <a:srgbClr val="1D1C1D"/>
                </a:solidFill>
                <a:highlight>
                  <a:srgbClr val="FFFFFF"/>
                </a:highlight>
              </a:rPr>
              <a:t>Meant to create shareable cultural goods and encourage public scholarship—including open educational resources (OER) and open pedagogy</a:t>
            </a:r>
            <a:endParaRPr sz="2933">
              <a:solidFill>
                <a:srgbClr val="1D1C1D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1305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53"/>
              <a:t>Why does choosing open-source matter?</a:t>
            </a:r>
            <a:endParaRPr sz="3253"/>
          </a:p>
        </p:txBody>
      </p:sp>
      <p:sp>
        <p:nvSpPr>
          <p:cNvPr id="204" name="Google Shape;204;p34"/>
          <p:cNvSpPr txBox="1">
            <a:spLocks noGrp="1"/>
          </p:cNvSpPr>
          <p:nvPr>
            <p:ph type="body" idx="1"/>
          </p:nvPr>
        </p:nvSpPr>
        <p:spPr>
          <a:xfrm>
            <a:off x="415600" y="1635433"/>
            <a:ext cx="11360800" cy="48516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910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933">
                <a:solidFill>
                  <a:schemeClr val="dk1"/>
                </a:solidFill>
                <a:highlight>
                  <a:schemeClr val="lt1"/>
                </a:highlight>
              </a:rPr>
              <a:t>Open-source software aligns with the same philosophies of creating OER and publicly accessible knowledge</a:t>
            </a:r>
            <a:endParaRPr sz="2933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609585" marR="253994" lvl="0" indent="-491054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rgbClr val="1D1C1D"/>
              </a:buClr>
              <a:buSzPts val="2200"/>
              <a:buChar char="●"/>
            </a:pPr>
            <a:r>
              <a:rPr lang="en" sz="2933">
                <a:solidFill>
                  <a:srgbClr val="202122"/>
                </a:solidFill>
                <a:highlight>
                  <a:schemeClr val="lt1"/>
                </a:highlight>
              </a:rPr>
              <a:t>Offers opportunities for customization </a:t>
            </a:r>
            <a:endParaRPr sz="2933">
              <a:solidFill>
                <a:srgbClr val="202122"/>
              </a:solidFill>
              <a:highlight>
                <a:schemeClr val="lt1"/>
              </a:highlight>
            </a:endParaRPr>
          </a:p>
          <a:p>
            <a:pPr marL="609585" marR="253994" lvl="0" indent="-491054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rgbClr val="1D1C1D"/>
              </a:buClr>
              <a:buSzPts val="2200"/>
              <a:buChar char="●"/>
            </a:pPr>
            <a:r>
              <a:rPr lang="en" sz="2933">
                <a:solidFill>
                  <a:schemeClr val="dk1"/>
                </a:solidFill>
                <a:highlight>
                  <a:schemeClr val="lt1"/>
                </a:highlight>
              </a:rPr>
              <a:t>Is not proprietary and will always be freely available</a:t>
            </a:r>
            <a:endParaRPr sz="2933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609585" marR="253994" lvl="0" indent="-491054" algn="l" rtl="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2200"/>
              <a:buChar char="●"/>
            </a:pPr>
            <a:r>
              <a:rPr lang="en" sz="2933">
                <a:solidFill>
                  <a:schemeClr val="dk1"/>
                </a:solidFill>
                <a:highlight>
                  <a:schemeClr val="lt1"/>
                </a:highlight>
              </a:rPr>
              <a:t>Have been created and tested by users resulting in the large open-source community</a:t>
            </a:r>
            <a:endParaRPr sz="2933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53694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>
            <a:spLocks noGrp="1"/>
          </p:cNvSpPr>
          <p:nvPr>
            <p:ph type="title"/>
          </p:nvPr>
        </p:nvSpPr>
        <p:spPr>
          <a:xfrm>
            <a:off x="329467" y="783100"/>
            <a:ext cx="11360800" cy="95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360"/>
              <a:t>When using digital tools with students, consider…</a:t>
            </a:r>
            <a:endParaRPr sz="2160">
              <a:solidFill>
                <a:srgbClr val="000000"/>
              </a:solidFill>
            </a:endParaRPr>
          </a:p>
        </p:txBody>
      </p:sp>
      <p:sp>
        <p:nvSpPr>
          <p:cNvPr id="210" name="Google Shape;210;p35"/>
          <p:cNvSpPr txBox="1">
            <a:spLocks noGrp="1"/>
          </p:cNvSpPr>
          <p:nvPr>
            <p:ph type="body" idx="1"/>
          </p:nvPr>
        </p:nvSpPr>
        <p:spPr>
          <a:xfrm>
            <a:off x="329467" y="2011500"/>
            <a:ext cx="11360800" cy="45552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50798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3200">
                <a:solidFill>
                  <a:srgbClr val="000000"/>
                </a:solidFill>
              </a:rPr>
              <a:t>Skills (yours and the students’)</a:t>
            </a:r>
            <a:endParaRPr sz="3200">
              <a:solidFill>
                <a:srgbClr val="000000"/>
              </a:solidFill>
            </a:endParaRPr>
          </a:p>
          <a:p>
            <a:pPr marL="609585" lvl="0" indent="-507987" algn="l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3200">
                <a:solidFill>
                  <a:srgbClr val="000000"/>
                </a:solidFill>
              </a:rPr>
              <a:t>Access to technology (yours and the students’)</a:t>
            </a:r>
            <a:endParaRPr sz="3200">
              <a:solidFill>
                <a:srgbClr val="000000"/>
              </a:solidFill>
            </a:endParaRPr>
          </a:p>
          <a:p>
            <a:pPr marL="609585" lvl="0" indent="-507987" algn="l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3200">
                <a:solidFill>
                  <a:srgbClr val="000000"/>
                </a:solidFill>
              </a:rPr>
              <a:t>Time investment versus pedagogical benefits</a:t>
            </a:r>
            <a:endParaRPr sz="3200">
              <a:solidFill>
                <a:srgbClr val="000000"/>
              </a:solidFill>
            </a:endParaRPr>
          </a:p>
          <a:p>
            <a:pPr marL="609585" lvl="0" indent="-507987" algn="l" rtl="0"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  <a:buSzPts val="2400"/>
              <a:buChar char="●"/>
            </a:pPr>
            <a:r>
              <a:rPr lang="en" sz="3200">
                <a:solidFill>
                  <a:srgbClr val="000000"/>
                </a:solidFill>
              </a:rPr>
              <a:t>What might complement course objectives and learning goals</a:t>
            </a:r>
            <a:endParaRPr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2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9953336" cy="112844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909"/>
              <a:buFont typeface="Arial"/>
              <a:buNone/>
            </a:pPr>
            <a:r>
              <a:rPr lang="en" sz="3227" dirty="0"/>
              <a:t>Knight Lab at Northwestern University: making information “more beautiful”</a:t>
            </a:r>
            <a:endParaRPr dirty="0"/>
          </a:p>
        </p:txBody>
      </p:sp>
      <p:sp>
        <p:nvSpPr>
          <p:cNvPr id="216" name="Google Shape;216;p36"/>
          <p:cNvSpPr txBox="1">
            <a:spLocks noGrp="1"/>
          </p:cNvSpPr>
          <p:nvPr>
            <p:ph type="body" idx="1"/>
          </p:nvPr>
        </p:nvSpPr>
        <p:spPr>
          <a:xfrm>
            <a:off x="415600" y="1791478"/>
            <a:ext cx="11360800" cy="470760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614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667" dirty="0">
                <a:solidFill>
                  <a:schemeClr val="dk1"/>
                </a:solidFill>
              </a:rPr>
              <a:t>focused on open resources for interdisciplinary exploration</a:t>
            </a:r>
            <a:endParaRPr sz="2667" dirty="0">
              <a:solidFill>
                <a:schemeClr val="dk1"/>
              </a:solidFill>
            </a:endParaRPr>
          </a:p>
          <a:p>
            <a:pPr marL="609585" lvl="0" indent="-461422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667" dirty="0">
                <a:solidFill>
                  <a:schemeClr val="dk1"/>
                </a:solidFill>
              </a:rPr>
              <a:t>easy-to-use tools meant to “push journalism into new spaces”</a:t>
            </a:r>
            <a:endParaRPr sz="2667" dirty="0">
              <a:solidFill>
                <a:schemeClr val="dk1"/>
              </a:solidFill>
            </a:endParaRPr>
          </a:p>
          <a:p>
            <a:pPr marL="1219170" lvl="1" indent="-4614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2667" i="1" dirty="0">
                <a:solidFill>
                  <a:schemeClr val="dk1"/>
                </a:solidFill>
              </a:rPr>
              <a:t>Juxtapose</a:t>
            </a:r>
            <a:r>
              <a:rPr lang="en" sz="2667" dirty="0">
                <a:solidFill>
                  <a:schemeClr val="dk1"/>
                </a:solidFill>
              </a:rPr>
              <a:t>: compare two pieces of similar media to explore change </a:t>
            </a:r>
            <a:endParaRPr sz="2667" dirty="0">
              <a:solidFill>
                <a:schemeClr val="dk1"/>
              </a:solidFill>
            </a:endParaRPr>
          </a:p>
          <a:p>
            <a:pPr marL="1219170" lvl="1" indent="-461422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2667" i="1" dirty="0">
                <a:solidFill>
                  <a:schemeClr val="dk1"/>
                </a:solidFill>
              </a:rPr>
              <a:t>Storyline</a:t>
            </a:r>
            <a:r>
              <a:rPr lang="en" sz="2667" dirty="0">
                <a:solidFill>
                  <a:schemeClr val="dk1"/>
                </a:solidFill>
              </a:rPr>
              <a:t> builds interactive line charts and axis labels</a:t>
            </a:r>
            <a:endParaRPr sz="2667" dirty="0">
              <a:solidFill>
                <a:schemeClr val="dk1"/>
              </a:solidFill>
            </a:endParaRPr>
          </a:p>
          <a:p>
            <a:pPr marL="1219170" lvl="1" indent="-461422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2667" i="1" dirty="0">
                <a:solidFill>
                  <a:schemeClr val="dk1"/>
                </a:solidFill>
              </a:rPr>
              <a:t>SceneVR</a:t>
            </a:r>
            <a:r>
              <a:rPr lang="en" sz="2667" dirty="0">
                <a:solidFill>
                  <a:schemeClr val="dk1"/>
                </a:solidFill>
              </a:rPr>
              <a:t> turns panoramic and VR-ready photos into a visual story</a:t>
            </a:r>
            <a:endParaRPr sz="2667" dirty="0">
              <a:solidFill>
                <a:schemeClr val="dk1"/>
              </a:solidFill>
            </a:endParaRPr>
          </a:p>
          <a:p>
            <a:pPr marL="1219170" lvl="1" indent="-461422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2667" i="1" dirty="0">
                <a:solidFill>
                  <a:schemeClr val="dk1"/>
                </a:solidFill>
              </a:rPr>
              <a:t>Soundcite </a:t>
            </a:r>
            <a:r>
              <a:rPr lang="en" sz="2667" dirty="0">
                <a:solidFill>
                  <a:schemeClr val="dk1"/>
                </a:solidFill>
              </a:rPr>
              <a:t>lets you put audio into your story and make texts playable</a:t>
            </a:r>
            <a:endParaRPr sz="2667" dirty="0">
              <a:solidFill>
                <a:schemeClr val="dk1"/>
              </a:solidFill>
            </a:endParaRPr>
          </a:p>
          <a:p>
            <a:pPr marL="1219170" lvl="0" indent="0" algn="l" rtl="0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br>
              <a:rPr lang="en" sz="2667" b="1" dirty="0">
                <a:solidFill>
                  <a:schemeClr val="dk1"/>
                </a:solidFill>
              </a:rPr>
            </a:br>
            <a:r>
              <a:rPr lang="en" sz="2667" b="1" dirty="0">
                <a:solidFill>
                  <a:schemeClr val="dk1"/>
                </a:solidFill>
              </a:rPr>
              <a:t>...and the stars: </a:t>
            </a:r>
            <a:r>
              <a:rPr lang="en" sz="2667" b="1" i="1" dirty="0">
                <a:solidFill>
                  <a:schemeClr val="dk1"/>
                </a:solidFill>
              </a:rPr>
              <a:t>StoryMap</a:t>
            </a:r>
            <a:r>
              <a:rPr lang="en" sz="2667" b="1" dirty="0">
                <a:solidFill>
                  <a:schemeClr val="dk1"/>
                </a:solidFill>
              </a:rPr>
              <a:t> and </a:t>
            </a:r>
            <a:r>
              <a:rPr lang="en" sz="2667" b="1" i="1" dirty="0">
                <a:solidFill>
                  <a:schemeClr val="dk1"/>
                </a:solidFill>
              </a:rPr>
              <a:t>Timeline JS</a:t>
            </a:r>
            <a:r>
              <a:rPr lang="en" sz="2667" b="1" dirty="0">
                <a:solidFill>
                  <a:schemeClr val="dk1"/>
                </a:solidFill>
              </a:rPr>
              <a:t>…</a:t>
            </a:r>
            <a:endParaRPr dirty="0"/>
          </a:p>
        </p:txBody>
      </p:sp>
      <p:pic>
        <p:nvPicPr>
          <p:cNvPr id="217" name="Google Shape;217;p36" descr="Knightlab logo." title="Knight Lab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8937" y="-11963"/>
            <a:ext cx="1701967" cy="1974268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917708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>
            <a:spLocks noGrp="1"/>
          </p:cNvSpPr>
          <p:nvPr>
            <p:ph type="title"/>
          </p:nvPr>
        </p:nvSpPr>
        <p:spPr>
          <a:xfrm>
            <a:off x="334000" y="347767"/>
            <a:ext cx="11442400" cy="100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Storymap JS</a:t>
            </a:r>
            <a:endParaRPr/>
          </a:p>
        </p:txBody>
      </p:sp>
      <p:sp>
        <p:nvSpPr>
          <p:cNvPr id="223" name="Google Shape;223;p37"/>
          <p:cNvSpPr txBox="1">
            <a:spLocks noGrp="1"/>
          </p:cNvSpPr>
          <p:nvPr>
            <p:ph type="body" idx="1"/>
          </p:nvPr>
        </p:nvSpPr>
        <p:spPr>
          <a:xfrm>
            <a:off x="333867" y="1089600"/>
            <a:ext cx="11442400" cy="333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57189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User-friendly authoring tool for geographic narratives</a:t>
            </a:r>
            <a:endParaRPr>
              <a:solidFill>
                <a:schemeClr val="dk1"/>
              </a:solidFill>
            </a:endParaRPr>
          </a:p>
          <a:p>
            <a:pPr marL="609585" lvl="0" indent="-457189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Allows easy creation of multimedia presentations </a:t>
            </a:r>
            <a:endParaRPr>
              <a:solidFill>
                <a:schemeClr val="dk1"/>
              </a:solidFill>
            </a:endParaRPr>
          </a:p>
          <a:p>
            <a:pPr marL="609585" lvl="0" indent="-457189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Encourages students to think about subjects spatially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24" name="Google Shape;224;p37"/>
          <p:cNvPicPr preferRelativeResize="0"/>
          <p:nvPr/>
        </p:nvPicPr>
        <p:blipFill rotWithShape="1">
          <a:blip r:embed="rId3">
            <a:alphaModFix/>
          </a:blip>
          <a:srcRect b="11418"/>
          <a:stretch/>
        </p:blipFill>
        <p:spPr>
          <a:xfrm>
            <a:off x="2092667" y="3096245"/>
            <a:ext cx="7924800" cy="347370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50898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8" descr="Home slide of a student-created StoryMap JS assignmen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133" y="228300"/>
            <a:ext cx="10999003" cy="6401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56741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>
            <a:spLocks noGrp="1"/>
          </p:cNvSpPr>
          <p:nvPr>
            <p:ph type="title"/>
          </p:nvPr>
        </p:nvSpPr>
        <p:spPr>
          <a:xfrm>
            <a:off x="1673433" y="163800"/>
            <a:ext cx="2478000" cy="107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33">
                <a:uFill>
                  <a:noFill/>
                </a:uFill>
                <a:hlinkClick r:id="rId3"/>
              </a:rPr>
              <a:t>Timeline JS</a:t>
            </a:r>
            <a:endParaRPr sz="3333"/>
          </a:p>
        </p:txBody>
      </p:sp>
      <p:sp>
        <p:nvSpPr>
          <p:cNvPr id="235" name="Google Shape;235;p39"/>
          <p:cNvSpPr txBox="1">
            <a:spLocks noGrp="1"/>
          </p:cNvSpPr>
          <p:nvPr>
            <p:ph type="body" idx="1"/>
          </p:nvPr>
        </p:nvSpPr>
        <p:spPr>
          <a:xfrm>
            <a:off x="346467" y="1537033"/>
            <a:ext cx="5605600" cy="494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74121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</a:pPr>
            <a:r>
              <a:rPr lang="en" sz="2667">
                <a:solidFill>
                  <a:schemeClr val="accent2"/>
                </a:solidFill>
              </a:rPr>
              <a:t>Builds visually rich interactive timelines</a:t>
            </a:r>
            <a:endParaRPr sz="2667">
              <a:solidFill>
                <a:schemeClr val="accent2"/>
              </a:solidFill>
            </a:endParaRPr>
          </a:p>
          <a:p>
            <a:pPr marL="609585" lvl="0" indent="-474121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</a:pPr>
            <a:r>
              <a:rPr lang="en" sz="2667">
                <a:solidFill>
                  <a:schemeClr val="accent2"/>
                </a:solidFill>
              </a:rPr>
              <a:t>Uses a Google Spreadsheet and an embed code generator--no HTML knowledge needed</a:t>
            </a:r>
            <a:endParaRPr sz="2667">
              <a:solidFill>
                <a:schemeClr val="accent2"/>
              </a:solidFill>
            </a:endParaRPr>
          </a:p>
          <a:p>
            <a:pPr marL="609585" lvl="0" indent="-474121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</a:pPr>
            <a:r>
              <a:rPr lang="en" sz="2667">
                <a:solidFill>
                  <a:schemeClr val="accent2"/>
                </a:solidFill>
              </a:rPr>
              <a:t>Easily updated and edited</a:t>
            </a:r>
            <a:endParaRPr sz="2667">
              <a:solidFill>
                <a:schemeClr val="accent2"/>
              </a:solidFill>
            </a:endParaRPr>
          </a:p>
          <a:p>
            <a:pPr marL="609585" lvl="0" indent="-474121" algn="l" rtl="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chemeClr val="accent2"/>
              </a:buClr>
              <a:buSzPts val="2000"/>
              <a:buChar char="●"/>
            </a:pPr>
            <a:r>
              <a:rPr lang="en" sz="2667">
                <a:solidFill>
                  <a:schemeClr val="accent2"/>
                </a:solidFill>
              </a:rPr>
              <a:t>Can embed media</a:t>
            </a:r>
            <a:endParaRPr sz="2667"/>
          </a:p>
        </p:txBody>
      </p:sp>
      <p:pic>
        <p:nvPicPr>
          <p:cNvPr id="236" name="Google Shape;236;p39" title="Timeline example about &quot;Christmas in Peru&quot;"/>
          <p:cNvPicPr preferRelativeResize="0"/>
          <p:nvPr/>
        </p:nvPicPr>
        <p:blipFill rotWithShape="1">
          <a:blip r:embed="rId4">
            <a:alphaModFix/>
          </a:blip>
          <a:srcRect l="1458"/>
          <a:stretch/>
        </p:blipFill>
        <p:spPr>
          <a:xfrm>
            <a:off x="5952067" y="1609185"/>
            <a:ext cx="5888735" cy="422842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980441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467" y="257100"/>
            <a:ext cx="11293061" cy="6451603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06496903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1140</Words>
  <Application>Microsoft Office PowerPoint</Application>
  <PresentationFormat>Widescreen</PresentationFormat>
  <Paragraphs>103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Arial</vt:lpstr>
      <vt:lpstr>Calibri</vt:lpstr>
      <vt:lpstr>Simple Light</vt:lpstr>
      <vt:lpstr>Open-source Digital Tools</vt:lpstr>
      <vt:lpstr>Open-source digital tools are… </vt:lpstr>
      <vt:lpstr>Why does choosing open-source matter?</vt:lpstr>
      <vt:lpstr>When using digital tools with students, consider…</vt:lpstr>
      <vt:lpstr>Knight Lab at Northwestern University: making information “more beautiful”</vt:lpstr>
      <vt:lpstr>Storymap JS</vt:lpstr>
      <vt:lpstr>PowerPoint Presentation</vt:lpstr>
      <vt:lpstr>Timeline JS</vt:lpstr>
      <vt:lpstr>PowerPoint Presentation</vt:lpstr>
      <vt:lpstr>Manifold </vt:lpstr>
      <vt:lpstr>PowerPoint Presentation</vt:lpstr>
      <vt:lpstr>WordPress</vt:lpstr>
      <vt:lpstr>Activity: Looking at open pedagogy projects</vt:lpstr>
      <vt:lpstr>Let’s Discuss!  Can you imagine yourself incorporating an open pedagogy assignment in your class? What might that look like?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Open-source Digital Tools</dc:title>
  <dc:creator>Pamela Thielman</dc:creator>
  <cp:lastModifiedBy>Pamela Thielman</cp:lastModifiedBy>
  <cp:revision>1</cp:revision>
  <dcterms:created xsi:type="dcterms:W3CDTF">2024-05-16T18:00:00Z</dcterms:created>
  <dcterms:modified xsi:type="dcterms:W3CDTF">2024-05-16T18:01:31Z</dcterms:modified>
</cp:coreProperties>
</file>