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notesMasterIdLst>
    <p:notesMasterId r:id="rId7"/>
  </p:notesMasterIdLst>
  <p:sldIdLst>
    <p:sldId id="257" r:id="rId2"/>
    <p:sldId id="258" r:id="rId3"/>
    <p:sldId id="259" r:id="rId4"/>
    <p:sldId id="260"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03" autoAdjust="0"/>
    <p:restoredTop sz="94660"/>
  </p:normalViewPr>
  <p:slideViewPr>
    <p:cSldViewPr snapToGrid="0">
      <p:cViewPr varScale="1">
        <p:scale>
          <a:sx n="93" d="100"/>
          <a:sy n="93" d="100"/>
        </p:scale>
        <p:origin x="72" y="14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AAA122-75E2-497F-A295-1EE2EEA28C4A}" type="datetimeFigureOut">
              <a:rPr lang="en-US" smtClean="0"/>
              <a:t>5/16/2024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E8FBB8-8933-4067-9972-62B590ED6C49}" type="slidenum">
              <a:rPr lang="en-US" smtClean="0"/>
              <a:t>‹#›</a:t>
            </a:fld>
            <a:endParaRPr lang="en-US"/>
          </a:p>
        </p:txBody>
      </p:sp>
    </p:spTree>
    <p:extLst>
      <p:ext uri="{BB962C8B-B14F-4D97-AF65-F5344CB8AC3E}">
        <p14:creationId xmlns:p14="http://schemas.microsoft.com/office/powerpoint/2010/main" val="277262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2100920535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2100920535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Key ideas:</a:t>
            </a:r>
            <a:endParaRPr/>
          </a:p>
          <a:p>
            <a:pPr marL="0" lvl="0" indent="457200" algn="l" rtl="0">
              <a:spcBef>
                <a:spcPts val="0"/>
              </a:spcBef>
              <a:spcAft>
                <a:spcPts val="0"/>
              </a:spcAft>
              <a:buNone/>
            </a:pPr>
            <a:endParaRPr/>
          </a:p>
          <a:p>
            <a:pPr marL="457200" lvl="0" indent="-298450" algn="l" rtl="0">
              <a:spcBef>
                <a:spcPts val="0"/>
              </a:spcBef>
              <a:spcAft>
                <a:spcPts val="0"/>
              </a:spcAft>
              <a:buSzPts val="1100"/>
              <a:buChar char="●"/>
            </a:pPr>
            <a:r>
              <a:rPr lang="en"/>
              <a:t>OERs are open educational resources</a:t>
            </a:r>
            <a:endParaRPr/>
          </a:p>
          <a:p>
            <a:pPr marL="457200" lvl="0" indent="-298450" algn="l" rtl="0">
              <a:spcBef>
                <a:spcPts val="0"/>
              </a:spcBef>
              <a:spcAft>
                <a:spcPts val="0"/>
              </a:spcAft>
              <a:buSzPts val="1100"/>
              <a:buChar char="●"/>
            </a:pPr>
            <a:r>
              <a:rPr lang="en"/>
              <a:t>Why OER? Because there are lots of great resources are out there!  </a:t>
            </a:r>
            <a:endParaRPr/>
          </a:p>
          <a:p>
            <a:pPr marL="457200" lvl="0" indent="-298450" algn="l" rtl="0">
              <a:spcBef>
                <a:spcPts val="0"/>
              </a:spcBef>
              <a:spcAft>
                <a:spcPts val="0"/>
              </a:spcAft>
              <a:buSzPts val="1100"/>
              <a:buChar char="●"/>
            </a:pPr>
            <a:r>
              <a:rPr lang="en"/>
              <a:t>We will guide you toward open databases and other open materials.</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6" name="Google Shape;8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200"/>
              <a:t>Key ideas:</a:t>
            </a:r>
            <a:endParaRPr sz="1200"/>
          </a:p>
          <a:p>
            <a:pPr marL="457200" lvl="0" indent="-304800" algn="l" rtl="0">
              <a:lnSpc>
                <a:spcPct val="115000"/>
              </a:lnSpc>
              <a:spcBef>
                <a:spcPts val="1200"/>
              </a:spcBef>
              <a:spcAft>
                <a:spcPts val="0"/>
              </a:spcAft>
              <a:buSzPts val="1200"/>
              <a:buChar char="●"/>
            </a:pPr>
            <a:r>
              <a:rPr lang="en" sz="1200"/>
              <a:t>This is a field that is not bound by regular publishing houses and multi-editions, therefore, there is more intellectual freedom </a:t>
            </a:r>
            <a:endParaRPr sz="1200"/>
          </a:p>
          <a:p>
            <a:pPr marL="457200" lvl="0" indent="-304800" algn="l" rtl="0">
              <a:lnSpc>
                <a:spcPct val="115000"/>
              </a:lnSpc>
              <a:spcBef>
                <a:spcPts val="0"/>
              </a:spcBef>
              <a:spcAft>
                <a:spcPts val="0"/>
              </a:spcAft>
              <a:buSzPts val="1200"/>
              <a:buChar char="●"/>
            </a:pPr>
            <a:r>
              <a:rPr lang="en" sz="1200"/>
              <a:t>There are a number of ways you can engage with the information in addition to just text because OERs are usually digital</a:t>
            </a:r>
            <a:endParaRPr sz="1200"/>
          </a:p>
          <a:p>
            <a:pPr marL="457200" lvl="0" indent="-304800" algn="l" rtl="0">
              <a:lnSpc>
                <a:spcPct val="115000"/>
              </a:lnSpc>
              <a:spcBef>
                <a:spcPts val="0"/>
              </a:spcBef>
              <a:spcAft>
                <a:spcPts val="0"/>
              </a:spcAft>
              <a:buSzPts val="1200"/>
              <a:buChar char="●"/>
            </a:pPr>
            <a:r>
              <a:rPr lang="en" sz="1200"/>
              <a:t>L</a:t>
            </a:r>
            <a:r>
              <a:rPr lang="en">
                <a:solidFill>
                  <a:schemeClr val="dk1"/>
                </a:solidFill>
              </a:rPr>
              <a:t>earning about OER helps you learn more about information literacy–Educators who wish to include OER for their students need to be able to find these resources, evaluate them and use them according to their permissions.</a:t>
            </a:r>
            <a:endParaRPr sz="1200"/>
          </a:p>
          <a:p>
            <a:pPr marL="0" lvl="0" indent="0" algn="l" rtl="0">
              <a:spcBef>
                <a:spcPts val="120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c9e64c726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c9e64c726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Key ideas:</a:t>
            </a:r>
            <a:endParaRPr/>
          </a:p>
          <a:p>
            <a:pPr marL="0" lvl="0" indent="0" algn="l" rtl="0">
              <a:spcBef>
                <a:spcPts val="0"/>
              </a:spcBef>
              <a:spcAft>
                <a:spcPts val="0"/>
              </a:spcAft>
              <a:buNone/>
            </a:pPr>
            <a:endParaRPr/>
          </a:p>
          <a:p>
            <a:pPr marL="457200" lvl="0" indent="-298450" algn="l" rtl="0">
              <a:spcBef>
                <a:spcPts val="0"/>
              </a:spcBef>
              <a:spcAft>
                <a:spcPts val="0"/>
              </a:spcAft>
              <a:buSzPts val="1100"/>
              <a:buChar char="●"/>
            </a:pPr>
            <a:r>
              <a:rPr lang="en"/>
              <a:t>There are 3 principal ways to engage with OER:</a:t>
            </a:r>
            <a:endParaRPr/>
          </a:p>
          <a:p>
            <a:pPr marL="914400" lvl="1" indent="-298450" algn="l" rtl="0">
              <a:spcBef>
                <a:spcPts val="0"/>
              </a:spcBef>
              <a:spcAft>
                <a:spcPts val="0"/>
              </a:spcAft>
              <a:buSzPts val="1100"/>
              <a:buChar char="○"/>
            </a:pPr>
            <a:r>
              <a:rPr lang="en"/>
              <a:t>Adopting being the most common</a:t>
            </a:r>
            <a:endParaRPr/>
          </a:p>
          <a:p>
            <a:pPr marL="914400" lvl="1" indent="-298450" algn="l" rtl="0">
              <a:spcBef>
                <a:spcPts val="0"/>
              </a:spcBef>
              <a:spcAft>
                <a:spcPts val="0"/>
              </a:spcAft>
              <a:buSzPts val="1100"/>
              <a:buChar char="○"/>
            </a:pPr>
            <a:r>
              <a:rPr lang="en"/>
              <a:t>Adapting being also fairly common because OERs are by definition easily modifiable</a:t>
            </a:r>
            <a:endParaRPr/>
          </a:p>
          <a:p>
            <a:pPr marL="914400" lvl="1" indent="-298450" algn="l" rtl="0">
              <a:spcBef>
                <a:spcPts val="0"/>
              </a:spcBef>
              <a:spcAft>
                <a:spcPts val="0"/>
              </a:spcAft>
              <a:buSzPts val="1100"/>
              <a:buChar char="○"/>
            </a:pPr>
            <a:r>
              <a:rPr lang="en"/>
              <a:t>And Authoring, which is more labor-intensive but also a low-stress choice in the sense that this is your own intellectual property.</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2bdaf6b169d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2bdaf6b169d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2bdaf6b169d_1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2bdaf6b169d_1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415600" y="1536633"/>
            <a:ext cx="5333200" cy="4555200"/>
          </a:xfrm>
          <a:prstGeom prst="rect">
            <a:avLst/>
          </a:prstGeom>
        </p:spPr>
        <p:txBody>
          <a:bodyPr spcFirstLastPara="1" wrap="square" lIns="91425" tIns="91425" rIns="91425" bIns="91425" anchor="t" anchorCtr="0">
            <a:normAutofit/>
          </a:bodyPr>
          <a:lstStyle>
            <a:lvl1pPr marL="609585" lvl="0" indent="-423323">
              <a:spcBef>
                <a:spcPts val="0"/>
              </a:spcBef>
              <a:spcAft>
                <a:spcPts val="0"/>
              </a:spcAft>
              <a:buSzPts val="1400"/>
              <a:buChar char="●"/>
              <a:defRPr sz="1867"/>
            </a:lvl1pPr>
            <a:lvl2pPr marL="1219170" lvl="1" indent="-406390">
              <a:spcBef>
                <a:spcPts val="0"/>
              </a:spcBef>
              <a:spcAft>
                <a:spcPts val="0"/>
              </a:spcAft>
              <a:buSzPts val="1200"/>
              <a:buChar char="○"/>
              <a:defRPr sz="1600"/>
            </a:lvl2pPr>
            <a:lvl3pPr marL="1828754" lvl="2" indent="-406390">
              <a:spcBef>
                <a:spcPts val="0"/>
              </a:spcBef>
              <a:spcAft>
                <a:spcPts val="0"/>
              </a:spcAft>
              <a:buSzPts val="1200"/>
              <a:buChar char="■"/>
              <a:defRPr sz="1600"/>
            </a:lvl3pPr>
            <a:lvl4pPr marL="2438339" lvl="3" indent="-406390">
              <a:spcBef>
                <a:spcPts val="0"/>
              </a:spcBef>
              <a:spcAft>
                <a:spcPts val="0"/>
              </a:spcAft>
              <a:buSzPts val="1200"/>
              <a:buChar char="●"/>
              <a:defRPr sz="1600"/>
            </a:lvl4pPr>
            <a:lvl5pPr marL="3047924" lvl="4" indent="-406390">
              <a:spcBef>
                <a:spcPts val="0"/>
              </a:spcBef>
              <a:spcAft>
                <a:spcPts val="0"/>
              </a:spcAft>
              <a:buSzPts val="1200"/>
              <a:buChar char="○"/>
              <a:defRPr sz="1600"/>
            </a:lvl5pPr>
            <a:lvl6pPr marL="3657509" lvl="5" indent="-406390">
              <a:spcBef>
                <a:spcPts val="0"/>
              </a:spcBef>
              <a:spcAft>
                <a:spcPts val="0"/>
              </a:spcAft>
              <a:buSzPts val="1200"/>
              <a:buChar char="■"/>
              <a:defRPr sz="1600"/>
            </a:lvl6pPr>
            <a:lvl7pPr marL="4267093" lvl="6" indent="-406390">
              <a:spcBef>
                <a:spcPts val="0"/>
              </a:spcBef>
              <a:spcAft>
                <a:spcPts val="0"/>
              </a:spcAft>
              <a:buSzPts val="1200"/>
              <a:buChar char="●"/>
              <a:defRPr sz="1600"/>
            </a:lvl7pPr>
            <a:lvl8pPr marL="4876678" lvl="7" indent="-406390">
              <a:spcBef>
                <a:spcPts val="0"/>
              </a:spcBef>
              <a:spcAft>
                <a:spcPts val="0"/>
              </a:spcAft>
              <a:buSzPts val="1200"/>
              <a:buChar char="○"/>
              <a:defRPr sz="1600"/>
            </a:lvl8pPr>
            <a:lvl9pPr marL="5486263" lvl="8" indent="-406390">
              <a:spcBef>
                <a:spcPts val="0"/>
              </a:spcBef>
              <a:spcAft>
                <a:spcPts val="0"/>
              </a:spcAft>
              <a:buSzPts val="1200"/>
              <a:buChar char="■"/>
              <a:defRPr sz="1600"/>
            </a:lvl9pPr>
          </a:lstStyle>
          <a:p>
            <a:endParaRPr/>
          </a:p>
        </p:txBody>
      </p:sp>
      <p:sp>
        <p:nvSpPr>
          <p:cNvPr id="23" name="Google Shape;23;p5"/>
          <p:cNvSpPr txBox="1">
            <a:spLocks noGrp="1"/>
          </p:cNvSpPr>
          <p:nvPr>
            <p:ph type="body" idx="2"/>
          </p:nvPr>
        </p:nvSpPr>
        <p:spPr>
          <a:xfrm>
            <a:off x="6443200" y="1536633"/>
            <a:ext cx="5333200" cy="4555200"/>
          </a:xfrm>
          <a:prstGeom prst="rect">
            <a:avLst/>
          </a:prstGeom>
        </p:spPr>
        <p:txBody>
          <a:bodyPr spcFirstLastPara="1" wrap="square" lIns="91425" tIns="91425" rIns="91425" bIns="91425" anchor="t" anchorCtr="0">
            <a:normAutofit/>
          </a:bodyPr>
          <a:lstStyle>
            <a:lvl1pPr marL="609585" lvl="0" indent="-423323">
              <a:spcBef>
                <a:spcPts val="0"/>
              </a:spcBef>
              <a:spcAft>
                <a:spcPts val="0"/>
              </a:spcAft>
              <a:buSzPts val="1400"/>
              <a:buChar char="●"/>
              <a:defRPr sz="1867"/>
            </a:lvl1pPr>
            <a:lvl2pPr marL="1219170" lvl="1" indent="-406390">
              <a:spcBef>
                <a:spcPts val="0"/>
              </a:spcBef>
              <a:spcAft>
                <a:spcPts val="0"/>
              </a:spcAft>
              <a:buSzPts val="1200"/>
              <a:buChar char="○"/>
              <a:defRPr sz="1600"/>
            </a:lvl2pPr>
            <a:lvl3pPr marL="1828754" lvl="2" indent="-406390">
              <a:spcBef>
                <a:spcPts val="0"/>
              </a:spcBef>
              <a:spcAft>
                <a:spcPts val="0"/>
              </a:spcAft>
              <a:buSzPts val="1200"/>
              <a:buChar char="■"/>
              <a:defRPr sz="1600"/>
            </a:lvl3pPr>
            <a:lvl4pPr marL="2438339" lvl="3" indent="-406390">
              <a:spcBef>
                <a:spcPts val="0"/>
              </a:spcBef>
              <a:spcAft>
                <a:spcPts val="0"/>
              </a:spcAft>
              <a:buSzPts val="1200"/>
              <a:buChar char="●"/>
              <a:defRPr sz="1600"/>
            </a:lvl4pPr>
            <a:lvl5pPr marL="3047924" lvl="4" indent="-406390">
              <a:spcBef>
                <a:spcPts val="0"/>
              </a:spcBef>
              <a:spcAft>
                <a:spcPts val="0"/>
              </a:spcAft>
              <a:buSzPts val="1200"/>
              <a:buChar char="○"/>
              <a:defRPr sz="1600"/>
            </a:lvl5pPr>
            <a:lvl6pPr marL="3657509" lvl="5" indent="-406390">
              <a:spcBef>
                <a:spcPts val="0"/>
              </a:spcBef>
              <a:spcAft>
                <a:spcPts val="0"/>
              </a:spcAft>
              <a:buSzPts val="1200"/>
              <a:buChar char="■"/>
              <a:defRPr sz="1600"/>
            </a:lvl6pPr>
            <a:lvl7pPr marL="4267093" lvl="6" indent="-406390">
              <a:spcBef>
                <a:spcPts val="0"/>
              </a:spcBef>
              <a:spcAft>
                <a:spcPts val="0"/>
              </a:spcAft>
              <a:buSzPts val="1200"/>
              <a:buChar char="●"/>
              <a:defRPr sz="1600"/>
            </a:lvl7pPr>
            <a:lvl8pPr marL="4876678" lvl="7" indent="-406390">
              <a:spcBef>
                <a:spcPts val="0"/>
              </a:spcBef>
              <a:spcAft>
                <a:spcPts val="0"/>
              </a:spcAft>
              <a:buSzPts val="1200"/>
              <a:buChar char="○"/>
              <a:defRPr sz="1600"/>
            </a:lvl8pPr>
            <a:lvl9pPr marL="5486263" lvl="8" indent="-406390">
              <a:spcBef>
                <a:spcPts val="0"/>
              </a:spcBef>
              <a:spcAft>
                <a:spcPts val="0"/>
              </a:spcAft>
              <a:buSzPts val="1200"/>
              <a:buChar char="■"/>
              <a:defRPr sz="1600"/>
            </a:lvl9pPr>
          </a:lstStyle>
          <a:p>
            <a:endParaRPr/>
          </a:p>
        </p:txBody>
      </p:sp>
      <p:sp>
        <p:nvSpPr>
          <p:cNvPr id="24" name="Google Shape;24;p5"/>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rmAutofit/>
          </a:bodyPr>
          <a:lstStyle>
            <a:lvl1pPr marL="609585" lvl="0" indent="-457189">
              <a:spcBef>
                <a:spcPts val="0"/>
              </a:spcBef>
              <a:spcAft>
                <a:spcPts val="0"/>
              </a:spcAft>
              <a:buSzPts val="18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415600" y="2867800"/>
            <a:ext cx="11360800" cy="11224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4800"/>
            </a:lvl1pPr>
            <a:lvl2pPr lvl="1" algn="ctr">
              <a:spcBef>
                <a:spcPts val="0"/>
              </a:spcBef>
              <a:spcAft>
                <a:spcPts val="0"/>
              </a:spcAft>
              <a:buSzPts val="3600"/>
              <a:buNone/>
              <a:defRPr sz="4800"/>
            </a:lvl2pPr>
            <a:lvl3pPr lvl="2" algn="ctr">
              <a:spcBef>
                <a:spcPts val="0"/>
              </a:spcBef>
              <a:spcAft>
                <a:spcPts val="0"/>
              </a:spcAft>
              <a:buSzPts val="3600"/>
              <a:buNone/>
              <a:defRPr sz="4800"/>
            </a:lvl3pPr>
            <a:lvl4pPr lvl="3" algn="ctr">
              <a:spcBef>
                <a:spcPts val="0"/>
              </a:spcBef>
              <a:spcAft>
                <a:spcPts val="0"/>
              </a:spcAft>
              <a:buSzPts val="3600"/>
              <a:buNone/>
              <a:defRPr sz="4800"/>
            </a:lvl4pPr>
            <a:lvl5pPr lvl="4" algn="ctr">
              <a:spcBef>
                <a:spcPts val="0"/>
              </a:spcBef>
              <a:spcAft>
                <a:spcPts val="0"/>
              </a:spcAft>
              <a:buSzPts val="3600"/>
              <a:buNone/>
              <a:defRPr sz="4800"/>
            </a:lvl5pPr>
            <a:lvl6pPr lvl="5" algn="ctr">
              <a:spcBef>
                <a:spcPts val="0"/>
              </a:spcBef>
              <a:spcAft>
                <a:spcPts val="0"/>
              </a:spcAft>
              <a:buSzPts val="3600"/>
              <a:buNone/>
              <a:defRPr sz="4800"/>
            </a:lvl6pPr>
            <a:lvl7pPr lvl="6" algn="ctr">
              <a:spcBef>
                <a:spcPts val="0"/>
              </a:spcBef>
              <a:spcAft>
                <a:spcPts val="0"/>
              </a:spcAft>
              <a:buSzPts val="3600"/>
              <a:buNone/>
              <a:defRPr sz="4800"/>
            </a:lvl7pPr>
            <a:lvl8pPr lvl="7" algn="ctr">
              <a:spcBef>
                <a:spcPts val="0"/>
              </a:spcBef>
              <a:spcAft>
                <a:spcPts val="0"/>
              </a:spcAft>
              <a:buSzPts val="3600"/>
              <a:buNone/>
              <a:defRPr sz="4800"/>
            </a:lvl8pPr>
            <a:lvl9pPr lvl="8" algn="ctr">
              <a:spcBef>
                <a:spcPts val="0"/>
              </a:spcBef>
              <a:spcAft>
                <a:spcPts val="0"/>
              </a:spcAft>
              <a:buSzPts val="3600"/>
              <a:buNone/>
              <a:defRPr sz="4800"/>
            </a:lvl9pPr>
          </a:lstStyle>
          <a:p>
            <a:endParaRPr/>
          </a:p>
        </p:txBody>
      </p:sp>
      <p:sp>
        <p:nvSpPr>
          <p:cNvPr id="15" name="Google Shape;15;p3"/>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rmAutofit/>
          </a:bodyPr>
          <a:lstStyle>
            <a:lvl1pPr lvl="0" algn="r">
              <a:buNone/>
              <a:defRPr sz="1333">
                <a:solidFill>
                  <a:schemeClr val="dk2"/>
                </a:solidFill>
              </a:defRPr>
            </a:lvl1pPr>
            <a:lvl2pPr lvl="1" algn="r">
              <a:buNone/>
              <a:defRPr sz="1333">
                <a:solidFill>
                  <a:schemeClr val="dk2"/>
                </a:solidFill>
              </a:defRPr>
            </a:lvl2pPr>
            <a:lvl3pPr lvl="2" algn="r">
              <a:buNone/>
              <a:defRPr sz="1333">
                <a:solidFill>
                  <a:schemeClr val="dk2"/>
                </a:solidFill>
              </a:defRPr>
            </a:lvl3pPr>
            <a:lvl4pPr lvl="3" algn="r">
              <a:buNone/>
              <a:defRPr sz="1333">
                <a:solidFill>
                  <a:schemeClr val="dk2"/>
                </a:solidFill>
              </a:defRPr>
            </a:lvl4pPr>
            <a:lvl5pPr lvl="4" algn="r">
              <a:buNone/>
              <a:defRPr sz="1333">
                <a:solidFill>
                  <a:schemeClr val="dk2"/>
                </a:solidFill>
              </a:defRPr>
            </a:lvl5pPr>
            <a:lvl6pPr lvl="5" algn="r">
              <a:buNone/>
              <a:defRPr sz="1333">
                <a:solidFill>
                  <a:schemeClr val="dk2"/>
                </a:solidFill>
              </a:defRPr>
            </a:lvl6pPr>
            <a:lvl7pPr lvl="6" algn="r">
              <a:buNone/>
              <a:defRPr sz="1333">
                <a:solidFill>
                  <a:schemeClr val="dk2"/>
                </a:solidFill>
              </a:defRPr>
            </a:lvl7pPr>
            <a:lvl8pPr lvl="7" algn="r">
              <a:buNone/>
              <a:defRPr sz="1333">
                <a:solidFill>
                  <a:schemeClr val="dk2"/>
                </a:solidFill>
              </a:defRPr>
            </a:lvl8pPr>
            <a:lvl9pPr lvl="8" algn="r">
              <a:buNone/>
              <a:defRPr sz="1333">
                <a:solidFill>
                  <a:schemeClr val="dk2"/>
                </a:solidFil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51" r:id="rId1"/>
    <p:sldLayoutId id="2147483650" r:id="rId2"/>
    <p:sldLayoutId id="2147483649"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sa/4.0/legalcode"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7"/>
          <p:cNvSpPr txBox="1">
            <a:spLocks noGrp="1"/>
          </p:cNvSpPr>
          <p:nvPr>
            <p:ph type="title"/>
          </p:nvPr>
        </p:nvSpPr>
        <p:spPr>
          <a:xfrm>
            <a:off x="415600" y="2867800"/>
            <a:ext cx="11360800" cy="1122400"/>
          </a:xfrm>
          <a:prstGeom prst="rect">
            <a:avLst/>
          </a:prstGeom>
          <a:ln w="9525" cap="flat" cmpd="sng">
            <a:solidFill>
              <a:srgbClr val="000000"/>
            </a:solidFill>
            <a:prstDash val="solid"/>
            <a:round/>
            <a:headEnd type="none" w="sm" len="sm"/>
            <a:tailEnd type="none" w="sm" len="sm"/>
          </a:ln>
        </p:spPr>
        <p:txBody>
          <a:bodyPr spcFirstLastPara="1" wrap="square" lIns="121900" tIns="121900" rIns="121900" bIns="121900"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
              <a:t>Why OER?</a:t>
            </a:r>
            <a:endParaRPr/>
          </a:p>
        </p:txBody>
      </p:sp>
      <p:sp>
        <p:nvSpPr>
          <p:cNvPr id="3" name="TextBox 2">
            <a:extLst>
              <a:ext uri="{FF2B5EF4-FFF2-40B4-BE49-F238E27FC236}">
                <a16:creationId xmlns:a16="http://schemas.microsoft.com/office/drawing/2014/main" id="{9D1B4959-55A2-64D1-875B-B8C86346288E}"/>
              </a:ext>
            </a:extLst>
          </p:cNvPr>
          <p:cNvSpPr txBox="1"/>
          <p:nvPr/>
        </p:nvSpPr>
        <p:spPr>
          <a:xfrm>
            <a:off x="2466654" y="6398232"/>
            <a:ext cx="725869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000" b="0" i="0" u="none" strike="noStrike" kern="0" cap="none" spc="0" normalizeH="0" baseline="0" noProof="0" dirty="0">
                <a:ln>
                  <a:noFill/>
                </a:ln>
                <a:solidFill>
                  <a:srgbClr val="000000"/>
                </a:solidFill>
                <a:effectLst/>
                <a:uLnTx/>
                <a:uFillTx/>
                <a:latin typeface="Arial"/>
                <a:ea typeface="Arial"/>
                <a:cs typeface="Arial"/>
                <a:sym typeface="Arial"/>
              </a:rPr>
              <a:t>These slides were created by Pamela Thielman and Katherine </a:t>
            </a:r>
            <a:r>
              <a:rPr kumimoji="0" lang="en-US" sz="1000" b="0" i="0" u="none" strike="noStrike" kern="0" cap="none" spc="0" normalizeH="0" baseline="0" noProof="0" dirty="0" err="1">
                <a:ln>
                  <a:noFill/>
                </a:ln>
                <a:solidFill>
                  <a:srgbClr val="000000"/>
                </a:solidFill>
                <a:effectLst/>
                <a:uLnTx/>
                <a:uFillTx/>
                <a:latin typeface="Arial"/>
                <a:ea typeface="Arial"/>
                <a:cs typeface="Arial"/>
                <a:sym typeface="Arial"/>
              </a:rPr>
              <a:t>Tsan</a:t>
            </a:r>
            <a:r>
              <a:rPr kumimoji="0" lang="en-US" sz="1000" b="0" i="0" u="none" strike="noStrike" kern="0" cap="none" spc="0" normalizeH="0" baseline="0" noProof="0" dirty="0">
                <a:ln>
                  <a:noFill/>
                </a:ln>
                <a:solidFill>
                  <a:srgbClr val="000000"/>
                </a:solidFill>
                <a:effectLst/>
                <a:uLnTx/>
                <a:uFillTx/>
                <a:latin typeface="Arial"/>
                <a:ea typeface="Arial"/>
                <a:cs typeface="Arial"/>
                <a:sym typeface="Arial"/>
              </a:rPr>
              <a:t> for the Baruch College Center for Teaching and Learning.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000" b="0" i="0" u="none" strike="noStrike" kern="0" cap="none" spc="0" normalizeH="0" baseline="0" noProof="0" dirty="0">
                <a:ln>
                  <a:noFill/>
                </a:ln>
                <a:solidFill>
                  <a:srgbClr val="000000"/>
                </a:solidFill>
                <a:effectLst/>
                <a:uLnTx/>
                <a:uFillTx/>
                <a:latin typeface="Arial"/>
                <a:ea typeface="Arial"/>
                <a:cs typeface="Arial"/>
                <a:sym typeface="Arial"/>
              </a:rPr>
              <a:t>Unless otherwise indicated all material is licensed under a </a:t>
            </a:r>
            <a:r>
              <a:rPr kumimoji="0" lang="en-US" sz="1000" b="0" i="0" u="sng" strike="noStrike" kern="0" cap="none" spc="0" normalizeH="0" baseline="0" noProof="0" dirty="0">
                <a:ln>
                  <a:noFill/>
                </a:ln>
                <a:solidFill>
                  <a:srgbClr val="00AFEF"/>
                </a:solidFill>
                <a:effectLst/>
                <a:uLnTx/>
                <a:uFillTx/>
                <a:latin typeface="Arial"/>
                <a:ea typeface="Arial"/>
                <a:cs typeface="Arial"/>
                <a:sym typeface="Arial"/>
                <a:hlinkClick r:id="rId3">
                  <a:extLst>
                    <a:ext uri="{A12FA001-AC4F-418D-AE19-62706E023703}">
                      <ahyp:hlinkClr xmlns:ahyp="http://schemas.microsoft.com/office/drawing/2018/hyperlinkcolor" val="tx"/>
                    </a:ext>
                  </a:extLst>
                </a:hlinkClick>
              </a:rPr>
              <a:t>Creative Commons BY-SA 4.0 license</a:t>
            </a:r>
            <a:r>
              <a:rPr kumimoji="0" lang="en-US" sz="1000" b="0" i="0" u="none" strike="noStrike" kern="0" cap="none" spc="0" normalizeH="0" baseline="0" noProof="0" dirty="0">
                <a:ln>
                  <a:noFill/>
                </a:ln>
                <a:solidFill>
                  <a:srgbClr val="000000"/>
                </a:solidFill>
                <a:effectLst/>
                <a:uLnTx/>
                <a:uFillTx/>
                <a:latin typeface="Arial"/>
                <a:ea typeface="Arial"/>
                <a:cs typeface="Arial"/>
                <a:sym typeface="Arial"/>
              </a:rPr>
              <a:t>.</a:t>
            </a:r>
          </a:p>
        </p:txBody>
      </p:sp>
    </p:spTree>
    <p:extLst>
      <p:ext uri="{BB962C8B-B14F-4D97-AF65-F5344CB8AC3E}">
        <p14:creationId xmlns:p14="http://schemas.microsoft.com/office/powerpoint/2010/main" val="3451012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87"/>
        <p:cNvGrpSpPr/>
        <p:nvPr/>
      </p:nvGrpSpPr>
      <p:grpSpPr>
        <a:xfrm>
          <a:off x="0" y="0"/>
          <a:ext cx="0" cy="0"/>
          <a:chOff x="0" y="0"/>
          <a:chExt cx="0" cy="0"/>
        </a:xfrm>
      </p:grpSpPr>
      <p:sp>
        <p:nvSpPr>
          <p:cNvPr id="88" name="Google Shape;88;p18"/>
          <p:cNvSpPr txBox="1">
            <a:spLocks noGrp="1"/>
          </p:cNvSpPr>
          <p:nvPr>
            <p:ph type="title"/>
          </p:nvPr>
        </p:nvSpPr>
        <p:spPr>
          <a:xfrm>
            <a:off x="415600" y="593367"/>
            <a:ext cx="11360800" cy="939200"/>
          </a:xfrm>
          <a:prstGeom prst="rect">
            <a:avLst/>
          </a:prstGeom>
          <a:solidFill>
            <a:srgbClr val="FFFFFF"/>
          </a:solid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lnSpc>
                <a:spcPct val="100000"/>
              </a:lnSpc>
              <a:spcBef>
                <a:spcPts val="0"/>
              </a:spcBef>
              <a:spcAft>
                <a:spcPts val="0"/>
              </a:spcAft>
              <a:buSzPts val="2800"/>
              <a:buNone/>
            </a:pPr>
            <a:r>
              <a:rPr lang="en">
                <a:solidFill>
                  <a:srgbClr val="000000"/>
                </a:solidFill>
              </a:rPr>
              <a:t>OER can enrich pedagogy by:</a:t>
            </a:r>
            <a:endParaRPr>
              <a:solidFill>
                <a:srgbClr val="000000"/>
              </a:solidFill>
            </a:endParaRPr>
          </a:p>
        </p:txBody>
      </p:sp>
      <p:sp>
        <p:nvSpPr>
          <p:cNvPr id="89" name="Google Shape;89;p18"/>
          <p:cNvSpPr txBox="1">
            <a:spLocks noGrp="1"/>
          </p:cNvSpPr>
          <p:nvPr>
            <p:ph type="body" idx="1"/>
          </p:nvPr>
        </p:nvSpPr>
        <p:spPr>
          <a:xfrm>
            <a:off x="415600" y="1823867"/>
            <a:ext cx="11360800" cy="4555200"/>
          </a:xfrm>
          <a:prstGeom prst="rect">
            <a:avLst/>
          </a:prstGeom>
          <a:solidFill>
            <a:srgbClr val="FFFFFF"/>
          </a:solid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609585" lvl="0" indent="-541853" algn="l" rtl="0">
              <a:lnSpc>
                <a:spcPct val="115000"/>
              </a:lnSpc>
              <a:spcBef>
                <a:spcPts val="1333"/>
              </a:spcBef>
              <a:spcAft>
                <a:spcPts val="0"/>
              </a:spcAft>
              <a:buClr>
                <a:schemeClr val="accent2"/>
              </a:buClr>
              <a:buSzPts val="2800"/>
              <a:buChar char="●"/>
            </a:pPr>
            <a:r>
              <a:rPr lang="en" sz="3733">
                <a:solidFill>
                  <a:schemeClr val="accent2"/>
                </a:solidFill>
              </a:rPr>
              <a:t>Decentralizing knowledge</a:t>
            </a:r>
            <a:endParaRPr sz="3733">
              <a:solidFill>
                <a:schemeClr val="accent2"/>
              </a:solidFill>
            </a:endParaRPr>
          </a:p>
          <a:p>
            <a:pPr marL="609585" lvl="0" indent="-541853" algn="l" rtl="0">
              <a:lnSpc>
                <a:spcPct val="115000"/>
              </a:lnSpc>
              <a:spcBef>
                <a:spcPts val="1333"/>
              </a:spcBef>
              <a:spcAft>
                <a:spcPts val="0"/>
              </a:spcAft>
              <a:buClr>
                <a:schemeClr val="accent2"/>
              </a:buClr>
              <a:buSzPts val="2800"/>
              <a:buChar char="●"/>
            </a:pPr>
            <a:r>
              <a:rPr lang="en" sz="3733">
                <a:solidFill>
                  <a:schemeClr val="accent2"/>
                </a:solidFill>
              </a:rPr>
              <a:t>Encouraging multimodality</a:t>
            </a:r>
            <a:endParaRPr sz="3733">
              <a:solidFill>
                <a:schemeClr val="accent2"/>
              </a:solidFill>
            </a:endParaRPr>
          </a:p>
          <a:p>
            <a:pPr marL="609585" lvl="0" indent="-541853" algn="l" rtl="0">
              <a:lnSpc>
                <a:spcPct val="115000"/>
              </a:lnSpc>
              <a:spcBef>
                <a:spcPts val="1333"/>
              </a:spcBef>
              <a:spcAft>
                <a:spcPts val="1333"/>
              </a:spcAft>
              <a:buClr>
                <a:schemeClr val="accent2"/>
              </a:buClr>
              <a:buSzPts val="2800"/>
              <a:buChar char="●"/>
            </a:pPr>
            <a:r>
              <a:rPr lang="en" sz="3733">
                <a:solidFill>
                  <a:schemeClr val="accent2"/>
                </a:solidFill>
              </a:rPr>
              <a:t>Fostering information literacy</a:t>
            </a:r>
            <a:endParaRPr/>
          </a:p>
        </p:txBody>
      </p:sp>
    </p:spTree>
    <p:extLst>
      <p:ext uri="{BB962C8B-B14F-4D97-AF65-F5344CB8AC3E}">
        <p14:creationId xmlns:p14="http://schemas.microsoft.com/office/powerpoint/2010/main" val="1432250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9"/>
          <p:cNvSpPr txBox="1">
            <a:spLocks noGrp="1"/>
          </p:cNvSpPr>
          <p:nvPr>
            <p:ph type="title"/>
          </p:nvPr>
        </p:nvSpPr>
        <p:spPr>
          <a:xfrm>
            <a:off x="346200" y="92267"/>
            <a:ext cx="11499600" cy="1365200"/>
          </a:xfrm>
          <a:prstGeom prst="rect">
            <a:avLst/>
          </a:prstGeom>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SzPts val="990"/>
              <a:buNone/>
            </a:pPr>
            <a:r>
              <a:rPr lang="en" sz="3760"/>
              <a:t>OER can be an especially great choice now</a:t>
            </a:r>
            <a:endParaRPr sz="3760"/>
          </a:p>
        </p:txBody>
      </p:sp>
      <p:sp>
        <p:nvSpPr>
          <p:cNvPr id="95" name="Google Shape;95;p19"/>
          <p:cNvSpPr txBox="1">
            <a:spLocks noGrp="1"/>
          </p:cNvSpPr>
          <p:nvPr>
            <p:ph type="body" idx="1"/>
          </p:nvPr>
        </p:nvSpPr>
        <p:spPr>
          <a:xfrm>
            <a:off x="114167" y="1457467"/>
            <a:ext cx="11824800" cy="5288400"/>
          </a:xfrm>
          <a:prstGeom prst="rect">
            <a:avLst/>
          </a:prstGeom>
        </p:spPr>
        <p:txBody>
          <a:bodyPr spcFirstLastPara="1" wrap="square" lIns="121900" tIns="121900" rIns="121900" bIns="121900" anchor="t"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609585" lvl="0" indent="-499521" algn="l" rtl="0">
              <a:lnSpc>
                <a:spcPct val="115000"/>
              </a:lnSpc>
              <a:spcBef>
                <a:spcPts val="1333"/>
              </a:spcBef>
              <a:spcAft>
                <a:spcPts val="0"/>
              </a:spcAft>
              <a:buClr>
                <a:srgbClr val="000000"/>
              </a:buClr>
              <a:buSzPts val="2300"/>
              <a:buChar char="●"/>
            </a:pPr>
            <a:r>
              <a:rPr lang="en" sz="3067" b="1">
                <a:solidFill>
                  <a:srgbClr val="000000"/>
                </a:solidFill>
              </a:rPr>
              <a:t>Adopting</a:t>
            </a:r>
            <a:r>
              <a:rPr lang="en" sz="3067">
                <a:solidFill>
                  <a:srgbClr val="000000"/>
                </a:solidFill>
              </a:rPr>
              <a:t> OER can alleviate the financial anxiety students report around access to printed textbooks/materials</a:t>
            </a:r>
            <a:endParaRPr sz="3067">
              <a:solidFill>
                <a:schemeClr val="dk1"/>
              </a:solidFill>
            </a:endParaRPr>
          </a:p>
          <a:p>
            <a:pPr marL="609585" lvl="0" indent="-499521" algn="l" rtl="0">
              <a:lnSpc>
                <a:spcPct val="115000"/>
              </a:lnSpc>
              <a:spcBef>
                <a:spcPts val="1333"/>
              </a:spcBef>
              <a:spcAft>
                <a:spcPts val="0"/>
              </a:spcAft>
              <a:buClr>
                <a:schemeClr val="dk1"/>
              </a:buClr>
              <a:buSzPts val="2300"/>
              <a:buChar char="●"/>
            </a:pPr>
            <a:r>
              <a:rPr lang="en" sz="3067" b="1">
                <a:solidFill>
                  <a:schemeClr val="dk1"/>
                </a:solidFill>
              </a:rPr>
              <a:t>Adapting</a:t>
            </a:r>
            <a:r>
              <a:rPr lang="en" sz="3067">
                <a:solidFill>
                  <a:schemeClr val="dk1"/>
                </a:solidFill>
              </a:rPr>
              <a:t> OER to fit your needs or learning context helps student connect to the material</a:t>
            </a:r>
            <a:endParaRPr sz="3067">
              <a:solidFill>
                <a:schemeClr val="dk1"/>
              </a:solidFill>
            </a:endParaRPr>
          </a:p>
          <a:p>
            <a:pPr marL="609585" lvl="0" indent="-499521" algn="l" rtl="0">
              <a:lnSpc>
                <a:spcPct val="115000"/>
              </a:lnSpc>
              <a:spcBef>
                <a:spcPts val="1333"/>
              </a:spcBef>
              <a:spcAft>
                <a:spcPts val="1333"/>
              </a:spcAft>
              <a:buClr>
                <a:srgbClr val="000000"/>
              </a:buClr>
              <a:buSzPts val="2300"/>
              <a:buChar char="●"/>
            </a:pPr>
            <a:r>
              <a:rPr lang="en" sz="3067" b="1">
                <a:solidFill>
                  <a:srgbClr val="000000"/>
                </a:solidFill>
              </a:rPr>
              <a:t>Authoring</a:t>
            </a:r>
            <a:r>
              <a:rPr lang="en" sz="3067">
                <a:solidFill>
                  <a:srgbClr val="000000"/>
                </a:solidFill>
              </a:rPr>
              <a:t> new OER can make it easier to draw attention to the experiences of marginalized perspectives–including those of the students</a:t>
            </a:r>
            <a:endParaRPr sz="3067"/>
          </a:p>
        </p:txBody>
      </p:sp>
    </p:spTree>
    <p:extLst>
      <p:ext uri="{BB962C8B-B14F-4D97-AF65-F5344CB8AC3E}">
        <p14:creationId xmlns:p14="http://schemas.microsoft.com/office/powerpoint/2010/main" val="3490838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0"/>
          <p:cNvSpPr txBox="1">
            <a:spLocks noGrp="1"/>
          </p:cNvSpPr>
          <p:nvPr>
            <p:ph type="title"/>
          </p:nvPr>
        </p:nvSpPr>
        <p:spPr>
          <a:xfrm>
            <a:off x="282233" y="281367"/>
            <a:ext cx="11557200" cy="12380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lnSpc>
                <a:spcPct val="115000"/>
              </a:lnSpc>
              <a:spcBef>
                <a:spcPts val="0"/>
              </a:spcBef>
              <a:spcAft>
                <a:spcPts val="0"/>
              </a:spcAft>
              <a:buClr>
                <a:schemeClr val="dk1"/>
              </a:buClr>
              <a:buSzPts val="1100"/>
              <a:buFont typeface="Arial"/>
              <a:buNone/>
            </a:pPr>
            <a:r>
              <a:rPr lang="en" sz="3200"/>
              <a:t>Seminar participants discuss the greatest advantages to teaching a ZTC/LTC course–in addition to saving students $$</a:t>
            </a:r>
            <a:endParaRPr sz="3200"/>
          </a:p>
        </p:txBody>
      </p:sp>
      <p:sp>
        <p:nvSpPr>
          <p:cNvPr id="101" name="Google Shape;101;p20"/>
          <p:cNvSpPr txBox="1">
            <a:spLocks noGrp="1"/>
          </p:cNvSpPr>
          <p:nvPr>
            <p:ph type="body" idx="1"/>
          </p:nvPr>
        </p:nvSpPr>
        <p:spPr>
          <a:xfrm>
            <a:off x="1" y="2071533"/>
            <a:ext cx="3738543" cy="34908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lnSpc>
                <a:spcPct val="100000"/>
              </a:lnSpc>
              <a:spcBef>
                <a:spcPts val="0"/>
              </a:spcBef>
              <a:spcAft>
                <a:spcPts val="0"/>
              </a:spcAft>
              <a:buNone/>
            </a:pPr>
            <a:endParaRPr i="1" dirty="0">
              <a:solidFill>
                <a:schemeClr val="dk1"/>
              </a:solidFill>
            </a:endParaRPr>
          </a:p>
          <a:p>
            <a:pPr marL="0" lvl="0" indent="0" algn="l" rtl="0">
              <a:lnSpc>
                <a:spcPct val="100000"/>
              </a:lnSpc>
              <a:spcBef>
                <a:spcPts val="1333"/>
              </a:spcBef>
              <a:spcAft>
                <a:spcPts val="0"/>
              </a:spcAft>
              <a:buClr>
                <a:schemeClr val="dk1"/>
              </a:buClr>
              <a:buSzPts val="1100"/>
              <a:buFont typeface="Arial"/>
              <a:buNone/>
            </a:pPr>
            <a:endParaRPr dirty="0">
              <a:solidFill>
                <a:schemeClr val="dk1"/>
              </a:solidFill>
            </a:endParaRPr>
          </a:p>
          <a:p>
            <a:pPr marL="0" lvl="0" indent="0" algn="l" rtl="0">
              <a:lnSpc>
                <a:spcPct val="100000"/>
              </a:lnSpc>
              <a:spcBef>
                <a:spcPts val="1333"/>
              </a:spcBef>
              <a:spcAft>
                <a:spcPts val="1333"/>
              </a:spcAft>
              <a:buClr>
                <a:schemeClr val="dk1"/>
              </a:buClr>
              <a:buSzPts val="1100"/>
              <a:buFont typeface="Arial"/>
              <a:buNone/>
            </a:pPr>
            <a:r>
              <a:rPr lang="en" sz="2933" dirty="0">
                <a:solidFill>
                  <a:schemeClr val="dk1"/>
                </a:solidFill>
              </a:rPr>
              <a:t>benefits for </a:t>
            </a:r>
            <a:r>
              <a:rPr lang="en" sz="2933" u="sng" dirty="0">
                <a:solidFill>
                  <a:schemeClr val="dk1"/>
                </a:solidFill>
              </a:rPr>
              <a:t>students</a:t>
            </a:r>
            <a:r>
              <a:rPr lang="en" sz="2933" dirty="0">
                <a:solidFill>
                  <a:schemeClr val="dk1"/>
                </a:solidFill>
              </a:rPr>
              <a:t>:</a:t>
            </a:r>
            <a:endParaRPr sz="2933" dirty="0">
              <a:solidFill>
                <a:schemeClr val="dk1"/>
              </a:solidFill>
            </a:endParaRPr>
          </a:p>
        </p:txBody>
      </p:sp>
      <p:sp>
        <p:nvSpPr>
          <p:cNvPr id="102" name="Google Shape;102;p20"/>
          <p:cNvSpPr txBox="1">
            <a:spLocks noGrp="1"/>
          </p:cNvSpPr>
          <p:nvPr>
            <p:ph type="body" idx="2"/>
          </p:nvPr>
        </p:nvSpPr>
        <p:spPr>
          <a:xfrm>
            <a:off x="3596893" y="1562401"/>
            <a:ext cx="8595107" cy="5160617"/>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lnSpc>
                <a:spcPct val="115000"/>
              </a:lnSpc>
              <a:spcBef>
                <a:spcPts val="1333"/>
              </a:spcBef>
              <a:spcAft>
                <a:spcPts val="0"/>
              </a:spcAft>
              <a:buClr>
                <a:schemeClr val="dk1"/>
              </a:buClr>
              <a:buSzPts val="1100"/>
              <a:buFont typeface="Arial"/>
              <a:buNone/>
            </a:pPr>
            <a:r>
              <a:rPr lang="en" sz="2667" i="1" dirty="0">
                <a:solidFill>
                  <a:schemeClr val="dk1"/>
                </a:solidFill>
              </a:rPr>
              <a:t>“I asked [students] if they would have preferred a textbook—85% said no… </a:t>
            </a:r>
            <a:r>
              <a:rPr lang="en" sz="2667" b="1" i="1" dirty="0">
                <a:solidFill>
                  <a:schemeClr val="dk1"/>
                </a:solidFill>
              </a:rPr>
              <a:t>Students said textbooks were biased</a:t>
            </a:r>
            <a:r>
              <a:rPr lang="en" sz="2667" i="1" dirty="0">
                <a:solidFill>
                  <a:schemeClr val="dk1"/>
                </a:solidFill>
              </a:rPr>
              <a:t>.”</a:t>
            </a:r>
            <a:endParaRPr sz="2667" i="1" dirty="0">
              <a:solidFill>
                <a:schemeClr val="dk1"/>
              </a:solidFill>
            </a:endParaRPr>
          </a:p>
          <a:p>
            <a:pPr marL="0" lvl="0" indent="0" algn="l" rtl="0">
              <a:lnSpc>
                <a:spcPct val="115000"/>
              </a:lnSpc>
              <a:spcBef>
                <a:spcPts val="1333"/>
              </a:spcBef>
              <a:spcAft>
                <a:spcPts val="0"/>
              </a:spcAft>
              <a:buClr>
                <a:schemeClr val="dk1"/>
              </a:buClr>
              <a:buSzPts val="1100"/>
              <a:buFont typeface="Arial"/>
              <a:buNone/>
            </a:pPr>
            <a:r>
              <a:rPr lang="en" sz="2667" i="1" dirty="0">
                <a:solidFill>
                  <a:schemeClr val="dk1"/>
                </a:solidFill>
              </a:rPr>
              <a:t>“Students not having to purchase content for the course means they are </a:t>
            </a:r>
            <a:r>
              <a:rPr lang="en" sz="2667" b="1" i="1" dirty="0">
                <a:solidFill>
                  <a:schemeClr val="dk1"/>
                </a:solidFill>
              </a:rPr>
              <a:t>more likely to complete</a:t>
            </a:r>
            <a:r>
              <a:rPr lang="en" sz="2667" i="1" dirty="0">
                <a:solidFill>
                  <a:schemeClr val="dk1"/>
                </a:solidFill>
              </a:rPr>
              <a:t> the required readings and viewings.”</a:t>
            </a:r>
            <a:endParaRPr sz="2667" i="1" dirty="0">
              <a:solidFill>
                <a:schemeClr val="dk1"/>
              </a:solidFill>
            </a:endParaRPr>
          </a:p>
          <a:p>
            <a:pPr marL="0" lvl="0" indent="0" algn="l" rtl="0">
              <a:lnSpc>
                <a:spcPct val="115000"/>
              </a:lnSpc>
              <a:spcBef>
                <a:spcPts val="1333"/>
              </a:spcBef>
              <a:spcAft>
                <a:spcPts val="0"/>
              </a:spcAft>
              <a:buNone/>
            </a:pPr>
            <a:r>
              <a:rPr lang="en" sz="2667" i="1" dirty="0">
                <a:solidFill>
                  <a:schemeClr val="dk1"/>
                </a:solidFill>
              </a:rPr>
              <a:t>“It was great (and an equalizer for students) to have a text that is </a:t>
            </a:r>
            <a:r>
              <a:rPr lang="en" sz="2667" b="1" i="1" dirty="0">
                <a:solidFill>
                  <a:schemeClr val="dk1"/>
                </a:solidFill>
              </a:rPr>
              <a:t>available online</a:t>
            </a:r>
            <a:r>
              <a:rPr lang="en" sz="2667" i="1" dirty="0">
                <a:solidFill>
                  <a:schemeClr val="dk1"/>
                </a:solidFill>
              </a:rPr>
              <a:t>”</a:t>
            </a:r>
            <a:endParaRPr sz="2667" i="1" dirty="0">
              <a:solidFill>
                <a:schemeClr val="dk1"/>
              </a:solidFill>
            </a:endParaRPr>
          </a:p>
          <a:p>
            <a:pPr marL="0" lvl="0" indent="0" algn="l" rtl="0">
              <a:lnSpc>
                <a:spcPct val="115000"/>
              </a:lnSpc>
              <a:spcBef>
                <a:spcPts val="1333"/>
              </a:spcBef>
              <a:spcAft>
                <a:spcPts val="1333"/>
              </a:spcAft>
              <a:buClr>
                <a:schemeClr val="dk1"/>
              </a:buClr>
              <a:buSzPts val="1100"/>
              <a:buFont typeface="Arial"/>
              <a:buNone/>
            </a:pPr>
            <a:r>
              <a:rPr lang="en" sz="2667" i="1" dirty="0">
                <a:solidFill>
                  <a:schemeClr val="dk1"/>
                </a:solidFill>
              </a:rPr>
              <a:t>“Students can </a:t>
            </a:r>
            <a:r>
              <a:rPr lang="en" sz="2667" b="1" i="1" dirty="0">
                <a:solidFill>
                  <a:schemeClr val="dk1"/>
                </a:solidFill>
              </a:rPr>
              <a:t>keep the materials</a:t>
            </a:r>
            <a:r>
              <a:rPr lang="en" sz="2667" i="1" dirty="0">
                <a:solidFill>
                  <a:schemeClr val="dk1"/>
                </a:solidFill>
              </a:rPr>
              <a:t> after they graduate.”</a:t>
            </a:r>
            <a:endParaRPr sz="2667" dirty="0"/>
          </a:p>
        </p:txBody>
      </p:sp>
    </p:spTree>
    <p:extLst>
      <p:ext uri="{BB962C8B-B14F-4D97-AF65-F5344CB8AC3E}">
        <p14:creationId xmlns:p14="http://schemas.microsoft.com/office/powerpoint/2010/main" val="3193333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1"/>
          <p:cNvSpPr txBox="1">
            <a:spLocks noGrp="1"/>
          </p:cNvSpPr>
          <p:nvPr>
            <p:ph type="body" idx="1"/>
          </p:nvPr>
        </p:nvSpPr>
        <p:spPr>
          <a:xfrm>
            <a:off x="0" y="2634800"/>
            <a:ext cx="4036000" cy="1810800"/>
          </a:xfrm>
          <a:prstGeom prst="rect">
            <a:avLst/>
          </a:prstGeom>
        </p:spPr>
        <p:txBody>
          <a:bodyPr spcFirstLastPara="1" wrap="square" lIns="121900" tIns="121900" rIns="121900" bIns="121900" anchor="t"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lnSpc>
                <a:spcPct val="100000"/>
              </a:lnSpc>
              <a:spcBef>
                <a:spcPts val="0"/>
              </a:spcBef>
              <a:spcAft>
                <a:spcPts val="0"/>
              </a:spcAft>
              <a:buNone/>
            </a:pPr>
            <a:r>
              <a:rPr lang="en" sz="2933">
                <a:solidFill>
                  <a:schemeClr val="dk1"/>
                </a:solidFill>
              </a:rPr>
              <a:t>benefits for </a:t>
            </a:r>
            <a:r>
              <a:rPr lang="en" sz="2933" u="sng">
                <a:solidFill>
                  <a:schemeClr val="dk1"/>
                </a:solidFill>
              </a:rPr>
              <a:t>instructors</a:t>
            </a:r>
            <a:r>
              <a:rPr lang="en" sz="2933">
                <a:solidFill>
                  <a:schemeClr val="dk1"/>
                </a:solidFill>
              </a:rPr>
              <a:t>:</a:t>
            </a:r>
            <a:endParaRPr sz="2933">
              <a:solidFill>
                <a:schemeClr val="dk1"/>
              </a:solidFill>
            </a:endParaRPr>
          </a:p>
          <a:p>
            <a:pPr marL="0" lvl="0" indent="0" algn="l" rtl="0">
              <a:lnSpc>
                <a:spcPct val="100000"/>
              </a:lnSpc>
              <a:spcBef>
                <a:spcPts val="1333"/>
              </a:spcBef>
              <a:spcAft>
                <a:spcPts val="1333"/>
              </a:spcAft>
              <a:buClr>
                <a:schemeClr val="dk1"/>
              </a:buClr>
              <a:buSzPts val="1100"/>
              <a:buFont typeface="Arial"/>
              <a:buNone/>
            </a:pPr>
            <a:endParaRPr i="1">
              <a:solidFill>
                <a:schemeClr val="dk1"/>
              </a:solidFill>
            </a:endParaRPr>
          </a:p>
        </p:txBody>
      </p:sp>
      <p:sp>
        <p:nvSpPr>
          <p:cNvPr id="108" name="Google Shape;108;p21"/>
          <p:cNvSpPr txBox="1">
            <a:spLocks noGrp="1"/>
          </p:cNvSpPr>
          <p:nvPr>
            <p:ph type="body" idx="2"/>
          </p:nvPr>
        </p:nvSpPr>
        <p:spPr>
          <a:xfrm>
            <a:off x="4036000" y="912667"/>
            <a:ext cx="7891200" cy="54328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lnSpc>
                <a:spcPct val="115000"/>
              </a:lnSpc>
              <a:spcBef>
                <a:spcPts val="1333"/>
              </a:spcBef>
              <a:spcAft>
                <a:spcPts val="0"/>
              </a:spcAft>
              <a:buClr>
                <a:schemeClr val="dk1"/>
              </a:buClr>
              <a:buSzPts val="1100"/>
              <a:buFont typeface="Arial"/>
              <a:buNone/>
            </a:pPr>
            <a:r>
              <a:rPr lang="en" sz="2667" i="1">
                <a:solidFill>
                  <a:schemeClr val="dk1"/>
                </a:solidFill>
              </a:rPr>
              <a:t>“More creative and in-tune… can tailor materials, keep info fresh and </a:t>
            </a:r>
            <a:r>
              <a:rPr lang="en" sz="2667" b="1" i="1">
                <a:solidFill>
                  <a:schemeClr val="dk1"/>
                </a:solidFill>
              </a:rPr>
              <a:t>up to date</a:t>
            </a:r>
            <a:r>
              <a:rPr lang="en" sz="2667" i="1">
                <a:solidFill>
                  <a:schemeClr val="dk1"/>
                </a:solidFill>
              </a:rPr>
              <a:t>”</a:t>
            </a:r>
            <a:endParaRPr sz="2667" i="1">
              <a:solidFill>
                <a:schemeClr val="dk1"/>
              </a:solidFill>
            </a:endParaRPr>
          </a:p>
          <a:p>
            <a:pPr marL="0" lvl="0" indent="0" algn="l" rtl="0">
              <a:lnSpc>
                <a:spcPct val="115000"/>
              </a:lnSpc>
              <a:spcBef>
                <a:spcPts val="1333"/>
              </a:spcBef>
              <a:spcAft>
                <a:spcPts val="0"/>
              </a:spcAft>
              <a:buClr>
                <a:schemeClr val="dk1"/>
              </a:buClr>
              <a:buSzPts val="1100"/>
              <a:buFont typeface="Arial"/>
              <a:buNone/>
            </a:pPr>
            <a:r>
              <a:rPr lang="en" sz="2667" i="1">
                <a:solidFill>
                  <a:schemeClr val="dk1"/>
                </a:solidFill>
              </a:rPr>
              <a:t>“It was easier to make sure that </a:t>
            </a:r>
            <a:r>
              <a:rPr lang="en" sz="2667" b="1" i="1">
                <a:solidFill>
                  <a:schemeClr val="dk1"/>
                </a:solidFill>
              </a:rPr>
              <a:t>materials are culturally responsive</a:t>
            </a:r>
            <a:r>
              <a:rPr lang="en" sz="2667" i="1">
                <a:solidFill>
                  <a:schemeClr val="dk1"/>
                </a:solidFill>
              </a:rPr>
              <a:t>.”</a:t>
            </a:r>
            <a:endParaRPr sz="2667" i="1">
              <a:solidFill>
                <a:schemeClr val="dk1"/>
              </a:solidFill>
            </a:endParaRPr>
          </a:p>
          <a:p>
            <a:pPr marL="0" lvl="0" indent="0" algn="l" rtl="0">
              <a:lnSpc>
                <a:spcPct val="115000"/>
              </a:lnSpc>
              <a:spcBef>
                <a:spcPts val="1333"/>
              </a:spcBef>
              <a:spcAft>
                <a:spcPts val="0"/>
              </a:spcAft>
              <a:buClr>
                <a:schemeClr val="dk1"/>
              </a:buClr>
              <a:buSzPts val="1100"/>
              <a:buFont typeface="Arial"/>
              <a:buNone/>
            </a:pPr>
            <a:r>
              <a:rPr lang="en" sz="2667" i="1">
                <a:solidFill>
                  <a:schemeClr val="dk1"/>
                </a:solidFill>
              </a:rPr>
              <a:t>“[It] helped on the </a:t>
            </a:r>
            <a:r>
              <a:rPr lang="en" sz="2667" b="1" i="1">
                <a:solidFill>
                  <a:schemeClr val="dk1"/>
                </a:solidFill>
              </a:rPr>
              <a:t>job market</a:t>
            </a:r>
            <a:r>
              <a:rPr lang="en" sz="2667" i="1">
                <a:solidFill>
                  <a:schemeClr val="dk1"/>
                </a:solidFill>
              </a:rPr>
              <a:t>.. when I said I designed courses to meet student needs and that students in my classes were engaging with </a:t>
            </a:r>
            <a:r>
              <a:rPr lang="en" sz="2667" b="1" i="1">
                <a:solidFill>
                  <a:schemeClr val="dk1"/>
                </a:solidFill>
              </a:rPr>
              <a:t>primary sources</a:t>
            </a:r>
            <a:r>
              <a:rPr lang="en" sz="2667" i="1">
                <a:solidFill>
                  <a:schemeClr val="dk1"/>
                </a:solidFill>
              </a:rPr>
              <a:t>.”</a:t>
            </a:r>
            <a:endParaRPr sz="2667" i="1">
              <a:solidFill>
                <a:schemeClr val="dk1"/>
              </a:solidFill>
            </a:endParaRPr>
          </a:p>
          <a:p>
            <a:pPr marL="0" lvl="0" indent="0" algn="l" rtl="0">
              <a:lnSpc>
                <a:spcPct val="115000"/>
              </a:lnSpc>
              <a:spcBef>
                <a:spcPts val="1333"/>
              </a:spcBef>
              <a:spcAft>
                <a:spcPts val="1333"/>
              </a:spcAft>
              <a:buClr>
                <a:schemeClr val="dk1"/>
              </a:buClr>
              <a:buSzPts val="1100"/>
              <a:buFont typeface="Arial"/>
              <a:buNone/>
            </a:pPr>
            <a:r>
              <a:rPr lang="en" sz="2667" i="1">
                <a:solidFill>
                  <a:schemeClr val="dk1"/>
                </a:solidFill>
              </a:rPr>
              <a:t>“I appreciated the push to </a:t>
            </a:r>
            <a:r>
              <a:rPr lang="en" sz="2667" b="1" i="1">
                <a:solidFill>
                  <a:schemeClr val="dk1"/>
                </a:solidFill>
              </a:rPr>
              <a:t>redesign my class</a:t>
            </a:r>
            <a:r>
              <a:rPr lang="en" sz="2667" i="1">
                <a:solidFill>
                  <a:schemeClr val="dk1"/>
                </a:solidFill>
              </a:rPr>
              <a:t>, to make it more engaging and accessible.”</a:t>
            </a:r>
            <a:endParaRPr sz="2667" i="1">
              <a:solidFill>
                <a:schemeClr val="dk1"/>
              </a:solidFill>
            </a:endParaRPr>
          </a:p>
        </p:txBody>
      </p:sp>
    </p:spTree>
    <p:extLst>
      <p:ext uri="{BB962C8B-B14F-4D97-AF65-F5344CB8AC3E}">
        <p14:creationId xmlns:p14="http://schemas.microsoft.com/office/powerpoint/2010/main" val="429252592"/>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TotalTime>
  <Words>471</Words>
  <Application>Microsoft Office PowerPoint</Application>
  <PresentationFormat>Widescreen</PresentationFormat>
  <Paragraphs>39</Paragraphs>
  <Slides>5</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Aptos</vt:lpstr>
      <vt:lpstr>Arial</vt:lpstr>
      <vt:lpstr>Simple Light</vt:lpstr>
      <vt:lpstr>Why OER?</vt:lpstr>
      <vt:lpstr>OER can enrich pedagogy by:</vt:lpstr>
      <vt:lpstr>OER can be an especially great choice now</vt:lpstr>
      <vt:lpstr>Seminar participants discuss the greatest advantages to teaching a ZTC/LTC course–in addition to saving students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OER?</dc:title>
  <dc:creator>Pamela Thielman</dc:creator>
  <cp:lastModifiedBy>Pamela Thielman</cp:lastModifiedBy>
  <cp:revision>1</cp:revision>
  <dcterms:created xsi:type="dcterms:W3CDTF">2024-05-16T17:46:10Z</dcterms:created>
  <dcterms:modified xsi:type="dcterms:W3CDTF">2024-05-16T17:49:52Z</dcterms:modified>
</cp:coreProperties>
</file>