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1BF34-FECB-4461-85CF-7F9A84BEDB3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91D5-69C7-405C-8913-F3A4BFC13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f626e70f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f626e70f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hear us saying OER/ZTC and may be wondering what the difference is. Zero cost is the official Baruch designation for an OER course, in CUNY first.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f2f32d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f2f32d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Everything that is OER is zero-cost but not everything that is zero-cost is OER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Examples: </a:t>
            </a:r>
            <a:r>
              <a:rPr lang="en" i="1"/>
              <a:t>NYTimes</a:t>
            </a:r>
            <a:r>
              <a:rPr lang="en"/>
              <a:t>, online content, an article from the library database.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f626e70f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f626e70f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use both at Baruch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will encourage you to choose “open” when possible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37c2ce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d37c2ce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ideas: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LTC works when you have inexpensive materials you can’t/don’t want to get rid of.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will STILL encourage you to choose “open” when possible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e1c1384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be1c1384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ddb181c6f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ddb181c6f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a020e27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a020e27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7811858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7811858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4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oer.org/the-old-regime-and-the-oer-revolution-gam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“zero-cost” resources?</a:t>
            </a:r>
            <a:endParaRPr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D1B4959-55A2-64D1-875B-B8C86346288E}"/>
              </a:ext>
            </a:extLst>
          </p:cNvPr>
          <p:cNvSpPr txBox="1"/>
          <p:nvPr/>
        </p:nvSpPr>
        <p:spPr>
          <a:xfrm>
            <a:off x="2466654" y="6330871"/>
            <a:ext cx="725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These slides were created by Pamela Thielman and Katherine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Tsan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 the Baruch College Center for Teaching and Learning.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Unless otherwise indicated all material is licensed under a </a:t>
            </a:r>
            <a:r>
              <a:rPr kumimoji="0" lang="en-US" sz="1000" b="0" i="0" u="sng" strike="noStrike" kern="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BY-SA 4.0 license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06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“Zero cost” = no </a:t>
            </a:r>
            <a:r>
              <a:rPr lang="en" u="sng"/>
              <a:t>direct</a:t>
            </a:r>
            <a:r>
              <a:rPr lang="en"/>
              <a:t> cost to students or faculty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415600" y="1546267"/>
            <a:ext cx="11360800" cy="49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library-licensed materials </a:t>
            </a: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content on public websites</a:t>
            </a:r>
            <a:endParaRPr sz="3200">
              <a:solidFill>
                <a:schemeClr val="dk1"/>
              </a:solidFill>
            </a:endParaRPr>
          </a:p>
          <a:p>
            <a:pPr marL="1219170" lvl="1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3200">
                <a:solidFill>
                  <a:schemeClr val="dk1"/>
                </a:solidFill>
              </a:rPr>
              <a:t>newspaper or magazine articles</a:t>
            </a:r>
            <a:endParaRPr sz="3200">
              <a:solidFill>
                <a:schemeClr val="dk1"/>
              </a:solidFill>
            </a:endParaRPr>
          </a:p>
          <a:p>
            <a:pPr marL="1219170" lvl="1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3200">
                <a:solidFill>
                  <a:schemeClr val="dk1"/>
                </a:solidFill>
              </a:rPr>
              <a:t>items from museum collections</a:t>
            </a:r>
            <a:endParaRPr sz="3200">
              <a:solidFill>
                <a:schemeClr val="dk1"/>
              </a:solidFill>
            </a:endParaRPr>
          </a:p>
          <a:p>
            <a:pPr marL="1219170" lvl="1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3200">
                <a:solidFill>
                  <a:schemeClr val="dk1"/>
                </a:solidFill>
              </a:rPr>
              <a:t>blog or social media posts</a:t>
            </a:r>
            <a:endParaRPr sz="3200">
              <a:solidFill>
                <a:schemeClr val="dk1"/>
              </a:solidFill>
            </a:endParaRPr>
          </a:p>
          <a:p>
            <a:pPr marL="1219170" lvl="1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 sz="3200">
                <a:solidFill>
                  <a:schemeClr val="dk1"/>
                </a:solidFill>
              </a:rPr>
              <a:t>…and more!</a:t>
            </a: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materials used under the “fair use” exception to copyright</a:t>
            </a:r>
            <a:r>
              <a:rPr lang="en" sz="3200" baseline="30000">
                <a:solidFill>
                  <a:schemeClr val="dk1"/>
                </a:solidFill>
              </a:rPr>
              <a:t>✱</a:t>
            </a:r>
            <a:endParaRPr sz="3200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67" baseline="30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aseline="30000">
                <a:solidFill>
                  <a:schemeClr val="dk1"/>
                </a:solidFill>
              </a:rPr>
              <a:t>✱We’ll talk more about this in session 2, but always ask a librarian for guidance about fair use!</a:t>
            </a:r>
            <a:endParaRPr sz="3200" baseline="30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8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15600" y="387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One goal of the OER Initiative is to convert courses to ZTC</a:t>
            </a:r>
            <a:endParaRPr sz="3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183433" y="1291900"/>
            <a:ext cx="5912400" cy="5444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chemeClr val="dk1"/>
                </a:solidFill>
              </a:rPr>
              <a:t>ZTC courses/sections: </a:t>
            </a:r>
            <a:endParaRPr sz="2667">
              <a:solidFill>
                <a:schemeClr val="dk1"/>
              </a:solidFill>
            </a:endParaRPr>
          </a:p>
          <a:p>
            <a:pPr marL="609585" lvl="0" indent="-46565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533">
                <a:solidFill>
                  <a:schemeClr val="dk1"/>
                </a:solidFill>
              </a:rPr>
              <a:t>do not require students to purchase course texts</a:t>
            </a:r>
            <a:endParaRPr sz="2533">
              <a:solidFill>
                <a:schemeClr val="dk1"/>
              </a:solidFill>
            </a:endParaRPr>
          </a:p>
          <a:p>
            <a:pPr marL="609585" lvl="0" indent="-46565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533">
                <a:solidFill>
                  <a:schemeClr val="dk1"/>
                </a:solidFill>
              </a:rPr>
              <a:t>may include library materials and/or other zero cost materials</a:t>
            </a:r>
            <a:endParaRPr sz="2533">
              <a:solidFill>
                <a:schemeClr val="dk1"/>
              </a:solidFill>
            </a:endParaRPr>
          </a:p>
          <a:p>
            <a:pPr marL="609585" lvl="0" indent="-465655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2533">
                <a:solidFill>
                  <a:schemeClr val="dk1"/>
                </a:solidFill>
              </a:rPr>
              <a:t>may include recommended readings that are cost-bearing</a:t>
            </a:r>
            <a:endParaRPr sz="2533">
              <a:solidFill>
                <a:schemeClr val="dk1"/>
              </a:solidFill>
            </a:endParaRPr>
          </a:p>
          <a:p>
            <a:pPr marL="609585" lvl="0" indent="-465655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900"/>
              <a:buChar char="●"/>
            </a:pPr>
            <a:r>
              <a:rPr lang="en" sz="2533">
                <a:solidFill>
                  <a:schemeClr val="dk1"/>
                </a:solidFill>
              </a:rPr>
              <a:t>students may be asked to pay for some items (ex: calculators, event tickets)</a:t>
            </a:r>
            <a:endParaRPr sz="2533">
              <a:solidFill>
                <a:schemeClr val="dk1"/>
              </a:solidFill>
            </a:endParaRPr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2"/>
          </p:nvPr>
        </p:nvSpPr>
        <p:spPr>
          <a:xfrm>
            <a:off x="6185933" y="2172833"/>
            <a:ext cx="5732000" cy="3222000"/>
          </a:xfrm>
          <a:prstGeom prst="rect">
            <a:avLst/>
          </a:prstGeom>
          <a:ln w="9525" cap="flat" cmpd="sng">
            <a:solidFill>
              <a:srgbClr val="0003A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</a:rPr>
              <a:t>ZTC courses at Baruch may use OER </a:t>
            </a:r>
            <a:r>
              <a:rPr lang="en" sz="3467" b="1">
                <a:solidFill>
                  <a:schemeClr val="dk1"/>
                </a:solidFill>
              </a:rPr>
              <a:t>and/or </a:t>
            </a:r>
            <a:r>
              <a:rPr lang="en" sz="3467">
                <a:solidFill>
                  <a:schemeClr val="dk1"/>
                </a:solidFill>
              </a:rPr>
              <a:t>zero cost materials.</a:t>
            </a:r>
            <a:endParaRPr sz="3467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6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415600" y="5283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For those who can’t go ZTC, “Low Textbook Cost” might work</a:t>
            </a:r>
            <a:endParaRPr sz="3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322800" y="1291900"/>
            <a:ext cx="5732000" cy="5444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LTC courses/sections: </a:t>
            </a:r>
            <a:endParaRPr sz="2800">
              <a:solidFill>
                <a:schemeClr val="dk1"/>
              </a:solidFill>
            </a:endParaRPr>
          </a:p>
          <a:p>
            <a:pPr marL="609585" lvl="0" indent="-482588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800">
                <a:solidFill>
                  <a:schemeClr val="dk1"/>
                </a:solidFill>
              </a:rPr>
              <a:t>require students to purchase no more than $25 in course materials</a:t>
            </a:r>
            <a:endParaRPr sz="2800">
              <a:solidFill>
                <a:schemeClr val="dk1"/>
              </a:solidFill>
            </a:endParaRPr>
          </a:p>
          <a:p>
            <a:pPr marL="609585" lvl="0" indent="-482588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800">
                <a:solidFill>
                  <a:schemeClr val="dk1"/>
                </a:solidFill>
              </a:rPr>
              <a:t>may include recommended readings that are cost-bearing</a:t>
            </a:r>
            <a:endParaRPr sz="2800">
              <a:solidFill>
                <a:schemeClr val="dk1"/>
              </a:solidFill>
            </a:endParaRPr>
          </a:p>
          <a:p>
            <a:pPr marL="609585" lvl="0" indent="-482588" algn="l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100"/>
              <a:buChar char="●"/>
            </a:pPr>
            <a:r>
              <a:rPr lang="en" sz="2800">
                <a:solidFill>
                  <a:schemeClr val="dk1"/>
                </a:solidFill>
              </a:rPr>
              <a:t>students may be asked to pay for some items (ex: calculators, event tickets)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body" idx="2"/>
          </p:nvPr>
        </p:nvSpPr>
        <p:spPr>
          <a:xfrm>
            <a:off x="6185933" y="2172833"/>
            <a:ext cx="5732000" cy="3222000"/>
          </a:xfrm>
          <a:prstGeom prst="rect">
            <a:avLst/>
          </a:prstGeom>
          <a:ln w="9525" cap="flat" cmpd="sng">
            <a:solidFill>
              <a:srgbClr val="0003A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7">
                <a:solidFill>
                  <a:schemeClr val="dk1"/>
                </a:solidFill>
              </a:rPr>
              <a:t>LTC courses at Baruch may use any combination of materials costing </a:t>
            </a:r>
            <a:r>
              <a:rPr lang="en" sz="3467" b="1">
                <a:solidFill>
                  <a:schemeClr val="dk1"/>
                </a:solidFill>
              </a:rPr>
              <a:t>up to $25</a:t>
            </a:r>
            <a:r>
              <a:rPr lang="en" sz="3467">
                <a:solidFill>
                  <a:schemeClr val="dk1"/>
                </a:solidFill>
              </a:rPr>
              <a:t>.</a:t>
            </a:r>
            <a:endParaRPr sz="3467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title"/>
          </p:nvPr>
        </p:nvSpPr>
        <p:spPr>
          <a:xfrm>
            <a:off x="415600" y="490967"/>
            <a:ext cx="11360800" cy="103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333">
                <a:solidFill>
                  <a:srgbClr val="000000"/>
                </a:solidFill>
              </a:rPr>
              <a:t>Activity: What materials are you already using?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1"/>
          </p:nvPr>
        </p:nvSpPr>
        <p:spPr>
          <a:xfrm>
            <a:off x="415600" y="1524167"/>
            <a:ext cx="11360800" cy="5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Choose a syllabus you would consider converting to ZTC</a:t>
            </a:r>
            <a:endParaRPr sz="2933">
              <a:solidFill>
                <a:schemeClr val="accent2"/>
              </a:solidFill>
            </a:endParaRPr>
          </a:p>
          <a:p>
            <a:pPr marL="609585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Choose 3 methods of marking (</a:t>
            </a:r>
            <a:r>
              <a:rPr lang="en" sz="2933" i="1">
                <a:solidFill>
                  <a:schemeClr val="accent2"/>
                </a:solidFill>
              </a:rPr>
              <a:t>ex: colors, symbols, line types</a:t>
            </a:r>
            <a:r>
              <a:rPr lang="en" sz="2933">
                <a:solidFill>
                  <a:schemeClr val="accent2"/>
                </a:solidFill>
              </a:rPr>
              <a:t>)</a:t>
            </a:r>
            <a:endParaRPr sz="2933">
              <a:solidFill>
                <a:schemeClr val="accent2"/>
              </a:solidFill>
            </a:endParaRPr>
          </a:p>
          <a:p>
            <a:pPr marL="609585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●"/>
            </a:pPr>
            <a:r>
              <a:rPr lang="en" sz="2933">
                <a:solidFill>
                  <a:schemeClr val="accent2"/>
                </a:solidFill>
              </a:rPr>
              <a:t>Use a different method to mark</a:t>
            </a:r>
            <a:endParaRPr sz="2933">
              <a:solidFill>
                <a:schemeClr val="accent2"/>
              </a:solidFill>
            </a:endParaRPr>
          </a:p>
          <a:p>
            <a:pPr marL="1828754" lvl="0" indent="-4910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933">
                <a:solidFill>
                  <a:schemeClr val="accent2"/>
                </a:solidFill>
              </a:rPr>
              <a:t>cost-bearing course materials</a:t>
            </a:r>
            <a:endParaRPr sz="2933">
              <a:solidFill>
                <a:schemeClr val="accent2"/>
              </a:solidFill>
            </a:endParaRPr>
          </a:p>
          <a:p>
            <a:pPr marL="1828754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933">
                <a:solidFill>
                  <a:schemeClr val="accent2"/>
                </a:solidFill>
              </a:rPr>
              <a:t>zero cost materials (</a:t>
            </a:r>
            <a:r>
              <a:rPr lang="en" sz="2933" i="1">
                <a:solidFill>
                  <a:schemeClr val="accent2"/>
                </a:solidFill>
              </a:rPr>
              <a:t>ex: newspaper articles, TED Talks, library materials</a:t>
            </a:r>
            <a:r>
              <a:rPr lang="en" sz="2933">
                <a:solidFill>
                  <a:schemeClr val="accent2"/>
                </a:solidFill>
              </a:rPr>
              <a:t>)</a:t>
            </a:r>
            <a:endParaRPr sz="2933">
              <a:solidFill>
                <a:schemeClr val="accent2"/>
              </a:solidFill>
            </a:endParaRPr>
          </a:p>
          <a:p>
            <a:pPr marL="1828754" lvl="0" indent="-491054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2200"/>
              <a:buAutoNum type="arabicPeriod"/>
            </a:pPr>
            <a:r>
              <a:rPr lang="en" sz="2933">
                <a:solidFill>
                  <a:schemeClr val="accent2"/>
                </a:solidFill>
              </a:rPr>
              <a:t>OER (</a:t>
            </a:r>
            <a:r>
              <a:rPr lang="en" sz="2933" i="1">
                <a:solidFill>
                  <a:schemeClr val="accent2"/>
                </a:solidFill>
              </a:rPr>
              <a:t>ex: open textbooks, gov’t data, primary source documents</a:t>
            </a:r>
            <a:r>
              <a:rPr lang="en" sz="2933">
                <a:solidFill>
                  <a:schemeClr val="accent2"/>
                </a:solidFill>
              </a:rPr>
              <a:t>)</a:t>
            </a:r>
            <a:endParaRPr sz="2933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7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33" y="67851"/>
            <a:ext cx="5913120" cy="672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7013233" y="2046100"/>
            <a:ext cx="4656400" cy="23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chemeClr val="dk2"/>
                </a:solidFill>
                <a:highlight>
                  <a:srgbClr val="FFFF00"/>
                </a:highlight>
              </a:rPr>
              <a:t>yellow</a:t>
            </a:r>
            <a:r>
              <a:rPr lang="en" sz="2667">
                <a:solidFill>
                  <a:schemeClr val="dk2"/>
                </a:solidFill>
              </a:rPr>
              <a:t>=cost-bearing</a:t>
            </a:r>
            <a:endParaRPr sz="2667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0"/>
              </a:spcAft>
              <a:buNone/>
            </a:pPr>
            <a:r>
              <a:rPr lang="en" sz="2667">
                <a:solidFill>
                  <a:schemeClr val="dk2"/>
                </a:solidFill>
                <a:highlight>
                  <a:srgbClr val="00FFFF"/>
                </a:highlight>
              </a:rPr>
              <a:t>blue</a:t>
            </a:r>
            <a:r>
              <a:rPr lang="en" sz="2667">
                <a:solidFill>
                  <a:schemeClr val="dk2"/>
                </a:solidFill>
              </a:rPr>
              <a:t>=zero cost</a:t>
            </a:r>
            <a:endParaRPr sz="2667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2667">
                <a:solidFill>
                  <a:schemeClr val="dk2"/>
                </a:solidFill>
              </a:rPr>
              <a:t>X=copyright infringement 😟 </a:t>
            </a:r>
            <a:endParaRPr sz="2667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9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617000" y="2374600"/>
            <a:ext cx="10958000" cy="210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" sz="3467" b="1">
                <a:solidFill>
                  <a:schemeClr val="accent2"/>
                </a:solidFill>
              </a:rPr>
              <a:t>Discussion: </a:t>
            </a:r>
            <a:r>
              <a:rPr lang="en" sz="3467">
                <a:solidFill>
                  <a:schemeClr val="accent2"/>
                </a:solidFill>
              </a:rPr>
              <a:t>What would converting to “Zero Textbook Cost” look like for your course?</a:t>
            </a:r>
            <a:endParaRPr sz="3467"/>
          </a:p>
        </p:txBody>
      </p:sp>
    </p:spTree>
    <p:extLst>
      <p:ext uri="{BB962C8B-B14F-4D97-AF65-F5344CB8AC3E}">
        <p14:creationId xmlns:p14="http://schemas.microsoft.com/office/powerpoint/2010/main" val="419649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3760"/>
              <a:t>Activity: </a:t>
            </a:r>
            <a:r>
              <a:rPr lang="en" sz="3760" i="1" u="sng">
                <a:solidFill>
                  <a:srgbClr val="00AF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Old Régime and the OER Revolution</a:t>
            </a:r>
            <a:endParaRPr sz="3760">
              <a:solidFill>
                <a:srgbClr val="00AFEF"/>
              </a:solidFill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 rotWithShape="1">
          <a:blip r:embed="rId4">
            <a:alphaModFix/>
          </a:blip>
          <a:srcRect r="1874"/>
          <a:stretch/>
        </p:blipFill>
        <p:spPr>
          <a:xfrm>
            <a:off x="5424367" y="2019418"/>
            <a:ext cx="6352036" cy="405237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183433" y="1751400"/>
            <a:ext cx="5240800" cy="45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91054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Follow along as we explore this OER created with the open-source tool Twine</a:t>
            </a:r>
            <a:endParaRPr sz="2933">
              <a:solidFill>
                <a:schemeClr val="dk1"/>
              </a:solidFill>
            </a:endParaRPr>
          </a:p>
          <a:p>
            <a:pPr marL="609585" lvl="0" indent="-491054" algn="l" rtl="0">
              <a:lnSpc>
                <a:spcPct val="10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>
                <a:solidFill>
                  <a:schemeClr val="dk1"/>
                </a:solidFill>
              </a:rPr>
              <a:t>Keep track of questions that arise as we go through the content together</a:t>
            </a:r>
            <a:endParaRPr sz="2933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333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5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7"/>
              <a:t>Consider:</a:t>
            </a:r>
            <a:endParaRPr sz="3227"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1"/>
          </p:nvPr>
        </p:nvSpPr>
        <p:spPr>
          <a:xfrm>
            <a:off x="415600" y="1692000"/>
            <a:ext cx="11360800" cy="4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507987" algn="l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What brought you to the OER Seminar?</a:t>
            </a:r>
            <a:endParaRPr sz="3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609585" lvl="0" indent="-507987" algn="l" rtl="0">
              <a:spcBef>
                <a:spcPts val="0"/>
              </a:spcBef>
              <a:spcAft>
                <a:spcPts val="1333"/>
              </a:spcAft>
              <a:buClr>
                <a:schemeClr val="dk1"/>
              </a:buClr>
              <a:buSzPts val="2400"/>
              <a:buChar char="●"/>
            </a:pPr>
            <a:r>
              <a:rPr lang="en" sz="3200">
                <a:solidFill>
                  <a:schemeClr val="dk1"/>
                </a:solidFill>
              </a:rPr>
              <a:t>What would you like to know more about?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41880260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Aptos</vt:lpstr>
      <vt:lpstr>Arial</vt:lpstr>
      <vt:lpstr>Simple Light</vt:lpstr>
      <vt:lpstr>What about “zero-cost” resources?</vt:lpstr>
      <vt:lpstr>“Zero cost” = no direct cost to students or faculty</vt:lpstr>
      <vt:lpstr>One goal of the OER Initiative is to convert courses to ZTC </vt:lpstr>
      <vt:lpstr>For those who can’t go ZTC, “Low Textbook Cost” might work </vt:lpstr>
      <vt:lpstr>Activity: What materials are you already using?</vt:lpstr>
      <vt:lpstr>PowerPoint Presentation</vt:lpstr>
      <vt:lpstr>Discussion: What would converting to “Zero Textbook Cost” look like for your course?</vt:lpstr>
      <vt:lpstr>Activity: The Old Régime and the OER Revolution</vt:lpstr>
      <vt:lpstr>Consider: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about “zero-cost” resources?</dc:title>
  <dc:creator>Pamela Thielman</dc:creator>
  <cp:lastModifiedBy>Pamela Thielman</cp:lastModifiedBy>
  <cp:revision>1</cp:revision>
  <dcterms:created xsi:type="dcterms:W3CDTF">2024-05-16T17:52:34Z</dcterms:created>
  <dcterms:modified xsi:type="dcterms:W3CDTF">2024-05-16T17:54:15Z</dcterms:modified>
</cp:coreProperties>
</file>